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304" r:id="rId2"/>
    <p:sldId id="343" r:id="rId3"/>
    <p:sldId id="347" r:id="rId4"/>
    <p:sldId id="345" r:id="rId5"/>
    <p:sldId id="346" r:id="rId6"/>
    <p:sldId id="335" r:id="rId7"/>
    <p:sldId id="289" r:id="rId8"/>
    <p:sldId id="336" r:id="rId9"/>
    <p:sldId id="337" r:id="rId10"/>
    <p:sldId id="342" r:id="rId11"/>
    <p:sldId id="338" r:id="rId12"/>
    <p:sldId id="339" r:id="rId13"/>
    <p:sldId id="331" r:id="rId14"/>
    <p:sldId id="340" r:id="rId15"/>
    <p:sldId id="329" r:id="rId16"/>
    <p:sldId id="341" r:id="rId17"/>
    <p:sldId id="325" r:id="rId18"/>
    <p:sldId id="291" r:id="rId19"/>
    <p:sldId id="348" r:id="rId20"/>
    <p:sldId id="321" r:id="rId21"/>
  </p:sldIdLst>
  <p:sldSz cx="9144000" cy="6858000" type="screen4x3"/>
  <p:notesSz cx="6735763" cy="9866313"/>
  <p:embeddedFontLst>
    <p:embeddedFont>
      <p:font typeface="Futura Lt BT" panose="020B0402020204020303"/>
      <p:regular r:id="rId24"/>
    </p:embeddedFont>
  </p:embeddedFontLst>
  <p:defaultTextStyle>
    <a:defPPr>
      <a:defRPr lang="de-DE"/>
    </a:defPPr>
    <a:lvl1pPr algn="l" rtl="0" eaLnBrk="0" fontAlgn="base" hangingPunct="0">
      <a:spcBef>
        <a:spcPct val="0"/>
      </a:spcBef>
      <a:spcAft>
        <a:spcPct val="0"/>
      </a:spcAft>
      <a:defRPr sz="2400" b="1" kern="1200">
        <a:solidFill>
          <a:srgbClr val="FF0000"/>
        </a:solidFill>
        <a:latin typeface="Futura Lt BT" pitchFamily="34" charset="0"/>
        <a:ea typeface="+mn-ea"/>
        <a:cs typeface="+mn-cs"/>
      </a:defRPr>
    </a:lvl1pPr>
    <a:lvl2pPr marL="457200" algn="l" rtl="0" eaLnBrk="0" fontAlgn="base" hangingPunct="0">
      <a:spcBef>
        <a:spcPct val="0"/>
      </a:spcBef>
      <a:spcAft>
        <a:spcPct val="0"/>
      </a:spcAft>
      <a:defRPr sz="2400" b="1" kern="1200">
        <a:solidFill>
          <a:srgbClr val="FF0000"/>
        </a:solidFill>
        <a:latin typeface="Futura Lt BT" pitchFamily="34" charset="0"/>
        <a:ea typeface="+mn-ea"/>
        <a:cs typeface="+mn-cs"/>
      </a:defRPr>
    </a:lvl2pPr>
    <a:lvl3pPr marL="914400" algn="l" rtl="0" eaLnBrk="0" fontAlgn="base" hangingPunct="0">
      <a:spcBef>
        <a:spcPct val="0"/>
      </a:spcBef>
      <a:spcAft>
        <a:spcPct val="0"/>
      </a:spcAft>
      <a:defRPr sz="2400" b="1" kern="1200">
        <a:solidFill>
          <a:srgbClr val="FF0000"/>
        </a:solidFill>
        <a:latin typeface="Futura Lt BT" pitchFamily="34" charset="0"/>
        <a:ea typeface="+mn-ea"/>
        <a:cs typeface="+mn-cs"/>
      </a:defRPr>
    </a:lvl3pPr>
    <a:lvl4pPr marL="1371600" algn="l" rtl="0" eaLnBrk="0" fontAlgn="base" hangingPunct="0">
      <a:spcBef>
        <a:spcPct val="0"/>
      </a:spcBef>
      <a:spcAft>
        <a:spcPct val="0"/>
      </a:spcAft>
      <a:defRPr sz="2400" b="1" kern="1200">
        <a:solidFill>
          <a:srgbClr val="FF0000"/>
        </a:solidFill>
        <a:latin typeface="Futura Lt BT" pitchFamily="34" charset="0"/>
        <a:ea typeface="+mn-ea"/>
        <a:cs typeface="+mn-cs"/>
      </a:defRPr>
    </a:lvl4pPr>
    <a:lvl5pPr marL="1828800" algn="l" rtl="0" eaLnBrk="0" fontAlgn="base" hangingPunct="0">
      <a:spcBef>
        <a:spcPct val="0"/>
      </a:spcBef>
      <a:spcAft>
        <a:spcPct val="0"/>
      </a:spcAft>
      <a:defRPr sz="2400" b="1" kern="1200">
        <a:solidFill>
          <a:srgbClr val="FF0000"/>
        </a:solidFill>
        <a:latin typeface="Futura Lt BT" pitchFamily="34" charset="0"/>
        <a:ea typeface="+mn-ea"/>
        <a:cs typeface="+mn-cs"/>
      </a:defRPr>
    </a:lvl5pPr>
    <a:lvl6pPr marL="2286000" algn="l" defTabSz="914400" rtl="0" eaLnBrk="1" latinLnBrk="0" hangingPunct="1">
      <a:defRPr sz="2400" b="1" kern="1200">
        <a:solidFill>
          <a:srgbClr val="FF0000"/>
        </a:solidFill>
        <a:latin typeface="Futura Lt BT" pitchFamily="34" charset="0"/>
        <a:ea typeface="+mn-ea"/>
        <a:cs typeface="+mn-cs"/>
      </a:defRPr>
    </a:lvl6pPr>
    <a:lvl7pPr marL="2743200" algn="l" defTabSz="914400" rtl="0" eaLnBrk="1" latinLnBrk="0" hangingPunct="1">
      <a:defRPr sz="2400" b="1" kern="1200">
        <a:solidFill>
          <a:srgbClr val="FF0000"/>
        </a:solidFill>
        <a:latin typeface="Futura Lt BT" pitchFamily="34" charset="0"/>
        <a:ea typeface="+mn-ea"/>
        <a:cs typeface="+mn-cs"/>
      </a:defRPr>
    </a:lvl7pPr>
    <a:lvl8pPr marL="3200400" algn="l" defTabSz="914400" rtl="0" eaLnBrk="1" latinLnBrk="0" hangingPunct="1">
      <a:defRPr sz="2400" b="1" kern="1200">
        <a:solidFill>
          <a:srgbClr val="FF0000"/>
        </a:solidFill>
        <a:latin typeface="Futura Lt BT" pitchFamily="34" charset="0"/>
        <a:ea typeface="+mn-ea"/>
        <a:cs typeface="+mn-cs"/>
      </a:defRPr>
    </a:lvl8pPr>
    <a:lvl9pPr marL="3657600" algn="l" defTabSz="914400" rtl="0" eaLnBrk="1" latinLnBrk="0" hangingPunct="1">
      <a:defRPr sz="2400" b="1" kern="1200">
        <a:solidFill>
          <a:srgbClr val="FF0000"/>
        </a:solidFill>
        <a:latin typeface="Futura Lt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1FFE1"/>
    <a:srgbClr val="000066"/>
    <a:srgbClr val="0000C8"/>
    <a:srgbClr val="CDFFCD"/>
    <a:srgbClr val="CAEECA"/>
    <a:srgbClr val="0000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9DBAF-F248-41CA-AB87-DAB5105AF866}" v="142" dt="2024-01-11T14:42:23.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4" autoAdjust="0"/>
    <p:restoredTop sz="98644" autoAdjust="0"/>
  </p:normalViewPr>
  <p:slideViewPr>
    <p:cSldViewPr>
      <p:cViewPr varScale="1">
        <p:scale>
          <a:sx n="62" d="100"/>
          <a:sy n="62" d="100"/>
        </p:scale>
        <p:origin x="819" y="27"/>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3.xml"/><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a Hertlein" userId="b54a5407762e093b" providerId="LiveId" clId="{EC39DBAF-F248-41CA-AB87-DAB5105AF866}"/>
    <pc:docChg chg="modSld">
      <pc:chgData name="Manuela Hertlein" userId="b54a5407762e093b" providerId="LiveId" clId="{EC39DBAF-F248-41CA-AB87-DAB5105AF866}" dt="2024-01-11T14:42:23.741" v="141" actId="20577"/>
      <pc:docMkLst>
        <pc:docMk/>
      </pc:docMkLst>
      <pc:sldChg chg="modSp">
        <pc:chgData name="Manuela Hertlein" userId="b54a5407762e093b" providerId="LiveId" clId="{EC39DBAF-F248-41CA-AB87-DAB5105AF866}" dt="2024-01-11T14:42:23.741" v="141" actId="20577"/>
        <pc:sldMkLst>
          <pc:docMk/>
          <pc:sldMk cId="0" sldId="348"/>
        </pc:sldMkLst>
        <pc:spChg chg="mod">
          <ac:chgData name="Manuela Hertlein" userId="b54a5407762e093b" providerId="LiveId" clId="{EC39DBAF-F248-41CA-AB87-DAB5105AF866}" dt="2024-01-11T14:42:16.300" v="140" actId="20577"/>
          <ac:spMkLst>
            <pc:docMk/>
            <pc:sldMk cId="0" sldId="348"/>
            <ac:spMk id="20" creationId="{09537C2B-6C85-38BB-68E3-F8B7F617F6EC}"/>
          </ac:spMkLst>
        </pc:spChg>
        <pc:spChg chg="mod">
          <ac:chgData name="Manuela Hertlein" userId="b54a5407762e093b" providerId="LiveId" clId="{EC39DBAF-F248-41CA-AB87-DAB5105AF866}" dt="2024-01-11T14:42:23.741" v="141" actId="20577"/>
          <ac:spMkLst>
            <pc:docMk/>
            <pc:sldMk cId="0" sldId="348"/>
            <ac:spMk id="46084" creationId="{8559AB11-9E61-CE37-016F-1002ECE182E1}"/>
          </ac:spMkLst>
        </pc:spChg>
        <pc:spChg chg="mod">
          <ac:chgData name="Manuela Hertlein" userId="b54a5407762e093b" providerId="LiveId" clId="{EC39DBAF-F248-41CA-AB87-DAB5105AF866}" dt="2024-01-11T14:30:50.772" v="133" actId="14100"/>
          <ac:spMkLst>
            <pc:docMk/>
            <pc:sldMk cId="0" sldId="348"/>
            <ac:spMk id="46086" creationId="{764A64B3-4347-337E-CBE2-0BDEB94CBCF7}"/>
          </ac:spMkLst>
        </pc:spChg>
        <pc:spChg chg="mod">
          <ac:chgData name="Manuela Hertlein" userId="b54a5407762e093b" providerId="LiveId" clId="{EC39DBAF-F248-41CA-AB87-DAB5105AF866}" dt="2024-01-11T14:30:54.092" v="134" actId="14100"/>
          <ac:spMkLst>
            <pc:docMk/>
            <pc:sldMk cId="0" sldId="348"/>
            <ac:spMk id="46087" creationId="{1465A55B-8302-8360-89D4-8F9A3CD8CB04}"/>
          </ac:spMkLst>
        </pc:spChg>
        <pc:spChg chg="mod">
          <ac:chgData name="Manuela Hertlein" userId="b54a5407762e093b" providerId="LiveId" clId="{EC39DBAF-F248-41CA-AB87-DAB5105AF866}" dt="2024-01-11T14:41:38.604" v="138" actId="20577"/>
          <ac:spMkLst>
            <pc:docMk/>
            <pc:sldMk cId="0" sldId="348"/>
            <ac:spMk id="46090" creationId="{A894C1ED-0FA5-D888-C1B9-235F493D03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E9B205B-9B64-4EA6-997D-F226CAD3E1D7}"/>
              </a:ext>
            </a:extLst>
          </p:cNvPr>
          <p:cNvSpPr>
            <a:spLocks noGrp="1" noChangeArrowheads="1"/>
          </p:cNvSpPr>
          <p:nvPr>
            <p:ph type="hdr" sz="quarter"/>
          </p:nvPr>
        </p:nvSpPr>
        <p:spPr bwMode="auto">
          <a:xfrm>
            <a:off x="0" y="0"/>
            <a:ext cx="2919413" cy="492125"/>
          </a:xfrm>
          <a:prstGeom prst="rect">
            <a:avLst/>
          </a:prstGeom>
          <a:noFill/>
          <a:ln>
            <a:noFill/>
          </a:ln>
          <a:effectLst/>
        </p:spPr>
        <p:txBody>
          <a:bodyPr vert="horz" wrap="square" lIns="90351" tIns="45175" rIns="90351" bIns="45175"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de-DE" altLang="de-DE"/>
          </a:p>
        </p:txBody>
      </p:sp>
      <p:sp>
        <p:nvSpPr>
          <p:cNvPr id="14339" name="Rectangle 3">
            <a:extLst>
              <a:ext uri="{FF2B5EF4-FFF2-40B4-BE49-F238E27FC236}">
                <a16:creationId xmlns:a16="http://schemas.microsoft.com/office/drawing/2014/main" id="{74D5E7BB-7A7E-46E0-9D35-83FEC6EEEEDB}"/>
              </a:ext>
            </a:extLst>
          </p:cNvPr>
          <p:cNvSpPr>
            <a:spLocks noGrp="1" noChangeArrowheads="1"/>
          </p:cNvSpPr>
          <p:nvPr>
            <p:ph type="dt" sz="quarter" idx="1"/>
          </p:nvPr>
        </p:nvSpPr>
        <p:spPr bwMode="auto">
          <a:xfrm>
            <a:off x="3816350" y="0"/>
            <a:ext cx="2919413" cy="492125"/>
          </a:xfrm>
          <a:prstGeom prst="rect">
            <a:avLst/>
          </a:prstGeom>
          <a:noFill/>
          <a:ln>
            <a:noFill/>
          </a:ln>
          <a:effectLst/>
        </p:spPr>
        <p:txBody>
          <a:bodyPr vert="horz" wrap="square" lIns="90351" tIns="45175" rIns="90351" bIns="45175"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de-DE" altLang="de-DE"/>
          </a:p>
        </p:txBody>
      </p:sp>
      <p:sp>
        <p:nvSpPr>
          <p:cNvPr id="14340" name="Rectangle 4">
            <a:extLst>
              <a:ext uri="{FF2B5EF4-FFF2-40B4-BE49-F238E27FC236}">
                <a16:creationId xmlns:a16="http://schemas.microsoft.com/office/drawing/2014/main" id="{F9849FBE-00DC-4135-92E6-5612079AB5B6}"/>
              </a:ext>
            </a:extLst>
          </p:cNvPr>
          <p:cNvSpPr>
            <a:spLocks noGrp="1" noChangeArrowheads="1"/>
          </p:cNvSpPr>
          <p:nvPr>
            <p:ph type="ftr" sz="quarter" idx="2"/>
          </p:nvPr>
        </p:nvSpPr>
        <p:spPr bwMode="auto">
          <a:xfrm>
            <a:off x="0" y="9374188"/>
            <a:ext cx="2919413" cy="492125"/>
          </a:xfrm>
          <a:prstGeom prst="rect">
            <a:avLst/>
          </a:prstGeom>
          <a:noFill/>
          <a:ln>
            <a:noFill/>
          </a:ln>
          <a:effectLst/>
        </p:spPr>
        <p:txBody>
          <a:bodyPr vert="horz" wrap="square" lIns="90351" tIns="45175" rIns="90351" bIns="45175" numCol="1" anchor="b"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de-DE" altLang="de-DE"/>
          </a:p>
        </p:txBody>
      </p:sp>
      <p:sp>
        <p:nvSpPr>
          <p:cNvPr id="14341" name="Rectangle 5">
            <a:extLst>
              <a:ext uri="{FF2B5EF4-FFF2-40B4-BE49-F238E27FC236}">
                <a16:creationId xmlns:a16="http://schemas.microsoft.com/office/drawing/2014/main" id="{48EBECF7-E5F6-4BF5-97E5-9DAA52F31147}"/>
              </a:ext>
            </a:extLst>
          </p:cNvPr>
          <p:cNvSpPr>
            <a:spLocks noGrp="1" noChangeArrowheads="1"/>
          </p:cNvSpPr>
          <p:nvPr>
            <p:ph type="sldNum" sz="quarter" idx="3"/>
          </p:nvPr>
        </p:nvSpPr>
        <p:spPr bwMode="auto">
          <a:xfrm>
            <a:off x="3816350" y="9374188"/>
            <a:ext cx="2919413" cy="492125"/>
          </a:xfrm>
          <a:prstGeom prst="rect">
            <a:avLst/>
          </a:prstGeom>
          <a:noFill/>
          <a:ln>
            <a:noFill/>
          </a:ln>
          <a:effectLst/>
        </p:spPr>
        <p:txBody>
          <a:bodyPr vert="horz" wrap="square" lIns="90351" tIns="45175" rIns="90351" bIns="45175"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fld id="{E711080E-9721-41C1-B6B6-6179D2070572}"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F69843A-9868-49C8-9F75-8FD444FD0A1D}"/>
              </a:ext>
            </a:extLst>
          </p:cNvPr>
          <p:cNvSpPr>
            <a:spLocks noGrp="1" noChangeArrowheads="1"/>
          </p:cNvSpPr>
          <p:nvPr>
            <p:ph type="hdr" sz="quarter"/>
          </p:nvPr>
        </p:nvSpPr>
        <p:spPr bwMode="auto">
          <a:xfrm>
            <a:off x="0" y="0"/>
            <a:ext cx="2921000" cy="528638"/>
          </a:xfrm>
          <a:prstGeom prst="rect">
            <a:avLst/>
          </a:prstGeom>
          <a:noFill/>
          <a:ln>
            <a:noFill/>
          </a:ln>
          <a:effectLst/>
        </p:spPr>
        <p:txBody>
          <a:bodyPr vert="horz" wrap="square" lIns="90351" tIns="45175" rIns="90351" bIns="45175"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de-DE" altLang="de-DE"/>
          </a:p>
        </p:txBody>
      </p:sp>
      <p:sp>
        <p:nvSpPr>
          <p:cNvPr id="15363" name="Rectangle 3">
            <a:extLst>
              <a:ext uri="{FF2B5EF4-FFF2-40B4-BE49-F238E27FC236}">
                <a16:creationId xmlns:a16="http://schemas.microsoft.com/office/drawing/2014/main" id="{CD78E96C-FB03-4BFE-8157-C90845193E5D}"/>
              </a:ext>
            </a:extLst>
          </p:cNvPr>
          <p:cNvSpPr>
            <a:spLocks noGrp="1" noChangeArrowheads="1"/>
          </p:cNvSpPr>
          <p:nvPr>
            <p:ph type="dt" idx="1"/>
          </p:nvPr>
        </p:nvSpPr>
        <p:spPr bwMode="auto">
          <a:xfrm>
            <a:off x="3819525" y="0"/>
            <a:ext cx="2921000" cy="528638"/>
          </a:xfrm>
          <a:prstGeom prst="rect">
            <a:avLst/>
          </a:prstGeom>
          <a:noFill/>
          <a:ln>
            <a:noFill/>
          </a:ln>
          <a:effectLst/>
        </p:spPr>
        <p:txBody>
          <a:bodyPr vert="horz" wrap="square" lIns="90351" tIns="45175" rIns="90351" bIns="45175"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de-DE" altLang="de-DE"/>
          </a:p>
        </p:txBody>
      </p:sp>
      <p:sp>
        <p:nvSpPr>
          <p:cNvPr id="2052" name="Rectangle 4">
            <a:extLst>
              <a:ext uri="{FF2B5EF4-FFF2-40B4-BE49-F238E27FC236}">
                <a16:creationId xmlns:a16="http://schemas.microsoft.com/office/drawing/2014/main" id="{DEBEB9B1-BD8B-1EA8-09A7-A47F84D8203C}"/>
              </a:ext>
            </a:extLst>
          </p:cNvPr>
          <p:cNvSpPr>
            <a:spLocks noGrp="1" noRot="1" noChangeAspect="1" noChangeArrowheads="1" noTextEdit="1"/>
          </p:cNvSpPr>
          <p:nvPr>
            <p:ph type="sldImg" idx="2"/>
          </p:nvPr>
        </p:nvSpPr>
        <p:spPr bwMode="auto">
          <a:xfrm>
            <a:off x="901700" y="755650"/>
            <a:ext cx="4940300" cy="37068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E103AB45-0199-4489-9701-C0440421BEBE}"/>
              </a:ext>
            </a:extLst>
          </p:cNvPr>
          <p:cNvSpPr>
            <a:spLocks noGrp="1" noChangeArrowheads="1"/>
          </p:cNvSpPr>
          <p:nvPr>
            <p:ph type="body" sz="quarter" idx="3"/>
          </p:nvPr>
        </p:nvSpPr>
        <p:spPr bwMode="auto">
          <a:xfrm>
            <a:off x="898525" y="4687888"/>
            <a:ext cx="4943475" cy="4460875"/>
          </a:xfrm>
          <a:prstGeom prst="rect">
            <a:avLst/>
          </a:prstGeom>
          <a:noFill/>
          <a:ln>
            <a:noFill/>
          </a:ln>
          <a:effectLst/>
        </p:spPr>
        <p:txBody>
          <a:bodyPr vert="horz" wrap="square" lIns="90351" tIns="45175" rIns="90351" bIns="45175"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15366" name="Rectangle 6">
            <a:extLst>
              <a:ext uri="{FF2B5EF4-FFF2-40B4-BE49-F238E27FC236}">
                <a16:creationId xmlns:a16="http://schemas.microsoft.com/office/drawing/2014/main" id="{E6B3FA8E-6DB6-426F-9E4B-6E6E85619CEC}"/>
              </a:ext>
            </a:extLst>
          </p:cNvPr>
          <p:cNvSpPr>
            <a:spLocks noGrp="1" noChangeArrowheads="1"/>
          </p:cNvSpPr>
          <p:nvPr>
            <p:ph type="ftr" sz="quarter" idx="4"/>
          </p:nvPr>
        </p:nvSpPr>
        <p:spPr bwMode="auto">
          <a:xfrm>
            <a:off x="0" y="9375775"/>
            <a:ext cx="2921000" cy="452438"/>
          </a:xfrm>
          <a:prstGeom prst="rect">
            <a:avLst/>
          </a:prstGeom>
          <a:noFill/>
          <a:ln>
            <a:noFill/>
          </a:ln>
          <a:effectLst/>
        </p:spPr>
        <p:txBody>
          <a:bodyPr vert="horz" wrap="square" lIns="90351" tIns="45175" rIns="90351" bIns="45175" numCol="1" anchor="b"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de-DE" altLang="de-DE"/>
          </a:p>
        </p:txBody>
      </p:sp>
      <p:sp>
        <p:nvSpPr>
          <p:cNvPr id="15367" name="Rectangle 7">
            <a:extLst>
              <a:ext uri="{FF2B5EF4-FFF2-40B4-BE49-F238E27FC236}">
                <a16:creationId xmlns:a16="http://schemas.microsoft.com/office/drawing/2014/main" id="{0E11883B-12F3-4B07-B17B-E3D35674572B}"/>
              </a:ext>
            </a:extLst>
          </p:cNvPr>
          <p:cNvSpPr>
            <a:spLocks noGrp="1" noChangeArrowheads="1"/>
          </p:cNvSpPr>
          <p:nvPr>
            <p:ph type="sldNum" sz="quarter" idx="5"/>
          </p:nvPr>
        </p:nvSpPr>
        <p:spPr bwMode="auto">
          <a:xfrm>
            <a:off x="3819525" y="9375775"/>
            <a:ext cx="2921000" cy="452438"/>
          </a:xfrm>
          <a:prstGeom prst="rect">
            <a:avLst/>
          </a:prstGeom>
          <a:noFill/>
          <a:ln>
            <a:noFill/>
          </a:ln>
          <a:effectLst/>
        </p:spPr>
        <p:txBody>
          <a:bodyPr vert="horz" wrap="square" lIns="90351" tIns="45175" rIns="90351" bIns="45175"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fld id="{E090F654-DE20-4CAD-8734-C0CAC598DEDB}"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FD31D88-B209-D899-C700-7806BBB67A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AD0143EC-5187-4A3D-9951-D144AEF2B608}" type="slidenum">
              <a:rPr lang="de-DE" altLang="de-DE" sz="1200" b="0">
                <a:solidFill>
                  <a:schemeClr val="tx1"/>
                </a:solidFill>
                <a:latin typeface="Times New Roman" panose="02020603050405020304" pitchFamily="18" charset="0"/>
              </a:rPr>
              <a:pPr/>
              <a:t>1</a:t>
            </a:fld>
            <a:endParaRPr lang="de-DE" altLang="de-DE" sz="1200" b="0">
              <a:solidFill>
                <a:schemeClr val="tx1"/>
              </a:solidFill>
              <a:latin typeface="Times New Roman" panose="02020603050405020304" pitchFamily="18" charset="0"/>
            </a:endParaRPr>
          </a:p>
        </p:txBody>
      </p:sp>
      <p:sp>
        <p:nvSpPr>
          <p:cNvPr id="5123" name="Rectangle 2">
            <a:extLst>
              <a:ext uri="{FF2B5EF4-FFF2-40B4-BE49-F238E27FC236}">
                <a16:creationId xmlns:a16="http://schemas.microsoft.com/office/drawing/2014/main" id="{DA3DFBF2-87CE-9D96-BBDF-6D3AA52E0CA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BAD61B5-E487-5AF4-4162-F6ED4321F1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9943EAD-0C32-1D0A-D244-A756BCD935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2770D315-9A3F-45D1-86E8-E108B2A9CF6F}" type="slidenum">
              <a:rPr lang="de-DE" altLang="de-DE" sz="1200" b="0">
                <a:solidFill>
                  <a:schemeClr val="tx1"/>
                </a:solidFill>
                <a:latin typeface="Times New Roman" panose="02020603050405020304" pitchFamily="18" charset="0"/>
              </a:rPr>
              <a:pPr/>
              <a:t>16</a:t>
            </a:fld>
            <a:endParaRPr lang="de-DE" altLang="de-DE" sz="1200" b="0">
              <a:solidFill>
                <a:schemeClr val="tx1"/>
              </a:solidFill>
              <a:latin typeface="Times New Roman" panose="02020603050405020304" pitchFamily="18" charset="0"/>
            </a:endParaRPr>
          </a:p>
        </p:txBody>
      </p:sp>
      <p:sp>
        <p:nvSpPr>
          <p:cNvPr id="29699" name="Rectangle 2">
            <a:extLst>
              <a:ext uri="{FF2B5EF4-FFF2-40B4-BE49-F238E27FC236}">
                <a16:creationId xmlns:a16="http://schemas.microsoft.com/office/drawing/2014/main" id="{6840F152-7CE1-7DA8-CA1E-1E0B85DD342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009AEF3-A5B6-37C5-95DC-8E474961DF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a:p>
            <a:pPr eaLnBrk="1" hangingPunct="1"/>
            <a:r>
              <a:rPr lang="de-DE" altLang="de-DE" sz="1400"/>
              <a:t>Die Grundlage der allgemeinen Schulfähigkeit ist die emotionale Kompetenz</a:t>
            </a:r>
          </a:p>
          <a:p>
            <a:pPr eaLnBrk="1" hangingPunct="1"/>
            <a:r>
              <a:rPr lang="de-DE" altLang="de-DE"/>
              <a:t>Den Kindergartenbereich übernimmt eine Vertreterin aus dem Kindergarten, jeweils den zweiten Teil eine 1.bzw 2. Klasslehrkraft, den dritten Teil, der sich an die Eltern richtet übernimmt die Schulleitung.</a:t>
            </a:r>
          </a:p>
          <a:p>
            <a:pPr eaLnBrk="1" hangingPunct="1"/>
            <a:r>
              <a:rPr lang="de-DE" altLang="de-DE"/>
              <a:t>Für die 10 Punkte haben wir 10 Schuhschachteln vorbereitet, die Schritt für Schritt mit exemplarischen Gegenständen (zu jedem Punkt) „gefüllt“ werden, damit der Vortrag nicht zu trocken und kopflastig wird.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C9FDE6D-1DF9-ED97-CE4A-BCA05E64B3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300772AF-077E-45C3-A4DC-244203291A84}" type="slidenum">
              <a:rPr lang="de-DE" altLang="de-DE" sz="1200" b="0">
                <a:solidFill>
                  <a:schemeClr val="tx1"/>
                </a:solidFill>
                <a:latin typeface="Times New Roman" panose="02020603050405020304" pitchFamily="18" charset="0"/>
              </a:rPr>
              <a:pPr/>
              <a:t>20</a:t>
            </a:fld>
            <a:endParaRPr lang="de-DE" altLang="de-DE" sz="1200" b="0">
              <a:solidFill>
                <a:schemeClr val="tx1"/>
              </a:solidFill>
              <a:latin typeface="Times New Roman" panose="02020603050405020304" pitchFamily="18" charset="0"/>
            </a:endParaRPr>
          </a:p>
        </p:txBody>
      </p:sp>
      <p:sp>
        <p:nvSpPr>
          <p:cNvPr id="34819" name="Rectangle 2">
            <a:extLst>
              <a:ext uri="{FF2B5EF4-FFF2-40B4-BE49-F238E27FC236}">
                <a16:creationId xmlns:a16="http://schemas.microsoft.com/office/drawing/2014/main" id="{00E9B0B5-F576-7B22-0AE2-AAEA49DD98B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56D546-32FC-FFAC-969D-C25B52B010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69A4A26-CE5B-1D60-C9F6-2FC3F9396D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F5796EBA-60EB-451B-AAC9-BFEFFA8590E9}" type="slidenum">
              <a:rPr lang="de-DE" altLang="de-DE" sz="1200" b="0">
                <a:solidFill>
                  <a:schemeClr val="tx1"/>
                </a:solidFill>
                <a:latin typeface="Times New Roman" panose="02020603050405020304" pitchFamily="18" charset="0"/>
              </a:rPr>
              <a:pPr/>
              <a:t>2</a:t>
            </a:fld>
            <a:endParaRPr lang="de-DE" altLang="de-DE" sz="1200" b="0">
              <a:solidFill>
                <a:schemeClr val="tx1"/>
              </a:solidFill>
              <a:latin typeface="Times New Roman" panose="02020603050405020304" pitchFamily="18" charset="0"/>
            </a:endParaRPr>
          </a:p>
        </p:txBody>
      </p:sp>
      <p:sp>
        <p:nvSpPr>
          <p:cNvPr id="7171" name="Rectangle 2">
            <a:extLst>
              <a:ext uri="{FF2B5EF4-FFF2-40B4-BE49-F238E27FC236}">
                <a16:creationId xmlns:a16="http://schemas.microsoft.com/office/drawing/2014/main" id="{C13B8EAC-E722-5546-CA4E-F601A922D69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4832E29-732D-A77E-0A1B-655F41801D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07EB166-D92B-D89C-4D77-086F692B62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EBE82FC4-0448-4822-BBC2-04BD2FA72C4A}" type="slidenum">
              <a:rPr lang="de-DE" altLang="de-DE" sz="1200" b="0">
                <a:solidFill>
                  <a:schemeClr val="tx1"/>
                </a:solidFill>
                <a:latin typeface="Times New Roman" panose="02020603050405020304" pitchFamily="18" charset="0"/>
              </a:rPr>
              <a:pPr/>
              <a:t>6</a:t>
            </a:fld>
            <a:endParaRPr lang="de-DE" altLang="de-DE" sz="1200" b="0">
              <a:solidFill>
                <a:schemeClr val="tx1"/>
              </a:solidFill>
              <a:latin typeface="Times New Roman" panose="02020603050405020304" pitchFamily="18" charset="0"/>
            </a:endParaRPr>
          </a:p>
        </p:txBody>
      </p:sp>
      <p:sp>
        <p:nvSpPr>
          <p:cNvPr id="12291" name="Rectangle 2">
            <a:extLst>
              <a:ext uri="{FF2B5EF4-FFF2-40B4-BE49-F238E27FC236}">
                <a16:creationId xmlns:a16="http://schemas.microsoft.com/office/drawing/2014/main" id="{A6967D8B-88DB-84AE-F830-963B0B26C08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D382A83-14C1-E130-F680-A205B79AEB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Diese drei Fragen kann man mit Hilfe von drei vorbereiteten Plakaten und Klebepunkte abfragen: 1. Plakat: Freut sich Ihr Kind auf die Schule?       ja      jein        nein           2. Plakat: Worauf freut sich Ihr Kind am meisten?     Sport, Pause, Musik, Lesen lernen, rechnen, .....      3. Plakat: Was glauben Sie, bringt für Ihr Kind die größte Umstellung?     Frühes Aufstehen, Bus fahren, neue Umgebung, viele neue Kinder, still sitzen, zuhören, Selbstständigkeit,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9DEA7F4-0B4B-2921-C190-40F8283A51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9B19C456-756A-4390-BA9C-6AF44E38E299}" type="slidenum">
              <a:rPr lang="de-DE" altLang="de-DE" sz="1200" b="0">
                <a:solidFill>
                  <a:schemeClr val="tx1"/>
                </a:solidFill>
                <a:latin typeface="Times New Roman" panose="02020603050405020304" pitchFamily="18" charset="0"/>
              </a:rPr>
              <a:pPr/>
              <a:t>7</a:t>
            </a:fld>
            <a:endParaRPr lang="de-DE" altLang="de-DE" sz="1200" b="0">
              <a:solidFill>
                <a:schemeClr val="tx1"/>
              </a:solidFill>
              <a:latin typeface="Times New Roman" panose="02020603050405020304" pitchFamily="18" charset="0"/>
            </a:endParaRPr>
          </a:p>
        </p:txBody>
      </p:sp>
      <p:sp>
        <p:nvSpPr>
          <p:cNvPr id="14339" name="Rectangle 2">
            <a:extLst>
              <a:ext uri="{FF2B5EF4-FFF2-40B4-BE49-F238E27FC236}">
                <a16:creationId xmlns:a16="http://schemas.microsoft.com/office/drawing/2014/main" id="{6A52ED60-B1CE-1DC2-B0E1-F12C9935ED6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6E0BA44-A436-F16D-DC34-FCAF5E1B4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Diese drei Fragen kann man mit Hilfe von drei vorbereiteten Plakaten und Klebepunkte abfragen: 1. Plakat: Freut sich Ihr Kind auf die Schule?       ja      jein        nein           2. Plakat: Worauf freut sich Ihr Kind am meisten?     Sport, Pause, Musik, Lesen lernen, rechnen, .....      3. Plakat: Was glauben Sie, bringt für Ihr Kind die größte Umstellung?     Frühes Aufstehen, Bus fahren, neue Umgebung, viele neue Kinder, still sitzen, zuhören, Selbstständigkeit,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2718CF6-9CC5-C812-6FC9-ACC8529980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1256A345-8476-49AE-BB4F-316C87E6BF00}" type="slidenum">
              <a:rPr lang="de-DE" altLang="de-DE" sz="1200" b="0">
                <a:solidFill>
                  <a:schemeClr val="tx1"/>
                </a:solidFill>
                <a:latin typeface="Times New Roman" panose="02020603050405020304" pitchFamily="18" charset="0"/>
              </a:rPr>
              <a:pPr/>
              <a:t>8</a:t>
            </a:fld>
            <a:endParaRPr lang="de-DE" altLang="de-DE" sz="1200" b="0">
              <a:solidFill>
                <a:schemeClr val="tx1"/>
              </a:solidFill>
              <a:latin typeface="Times New Roman" panose="02020603050405020304" pitchFamily="18" charset="0"/>
            </a:endParaRPr>
          </a:p>
        </p:txBody>
      </p:sp>
      <p:sp>
        <p:nvSpPr>
          <p:cNvPr id="16387" name="Rectangle 2">
            <a:extLst>
              <a:ext uri="{FF2B5EF4-FFF2-40B4-BE49-F238E27FC236}">
                <a16:creationId xmlns:a16="http://schemas.microsoft.com/office/drawing/2014/main" id="{6B0DD4BF-E242-F717-F120-0289077D96C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8A5B8E4D-C21B-B647-F14D-CF989D36B1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Diese drei Fragen kann man mit Hilfe von drei vorbereiteten Plakaten und Klebepunkte abfragen: 1. Plakat: Freut sich Ihr Kind auf die Schule?       ja      jein        nein           2. Plakat: Worauf freut sich Ihr Kind am meisten?     Sport, Pause, Musik, Lesen lernen, rechnen, .....      3. Plakat: Was glauben Sie, bringt für Ihr Kind die größte Umstellung?     Frühes Aufstehen, Bus fahren, neue Umgebung, viele neue Kinder, still sitzen, zuhören, Selbstständigkeit,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6572C53-1DEC-F9CD-AEB4-83D02CA55E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C4D3F1A3-B258-4FC6-9019-FC07602163BA}" type="slidenum">
              <a:rPr lang="de-DE" altLang="de-DE" sz="1200" b="0">
                <a:solidFill>
                  <a:schemeClr val="tx1"/>
                </a:solidFill>
                <a:latin typeface="Times New Roman" panose="02020603050405020304" pitchFamily="18" charset="0"/>
              </a:rPr>
              <a:pPr/>
              <a:t>9</a:t>
            </a:fld>
            <a:endParaRPr lang="de-DE" altLang="de-DE" sz="1200" b="0">
              <a:solidFill>
                <a:schemeClr val="tx1"/>
              </a:solidFill>
              <a:latin typeface="Times New Roman" panose="02020603050405020304" pitchFamily="18" charset="0"/>
            </a:endParaRPr>
          </a:p>
        </p:txBody>
      </p:sp>
      <p:sp>
        <p:nvSpPr>
          <p:cNvPr id="18435" name="Rectangle 2">
            <a:extLst>
              <a:ext uri="{FF2B5EF4-FFF2-40B4-BE49-F238E27FC236}">
                <a16:creationId xmlns:a16="http://schemas.microsoft.com/office/drawing/2014/main" id="{7E8EE9E9-D61B-4F63-959F-AA1CEADCAD9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81964DF-531F-1967-9D8C-D3324CA0E7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Diese drei Fragen kann man mit Hilfe von drei vorbereiteten Plakaten und Klebepunkte abfragen: 1. Plakat: Freut sich Ihr Kind auf die Schule?       ja      jein        nein           2. Plakat: Worauf freut sich Ihr Kind am meisten?     Sport, Pause, Musik, Lesen lernen, rechnen, .....      3. Plakat: Was glauben Sie, bringt für Ihr Kind die größte Umstellung?     Frühes Aufstehen, Bus fahren, neue Umgebung, viele neue Kinder, still sitzen, zuhören, Selbstständigkeit,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76BD14F-D3A3-C72D-B0BC-E186F84E97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89F2FCF3-E60A-4C72-9143-9F9ECBF33768}" type="slidenum">
              <a:rPr lang="de-DE" altLang="de-DE" sz="1200" b="0">
                <a:solidFill>
                  <a:schemeClr val="tx1"/>
                </a:solidFill>
                <a:latin typeface="Times New Roman" panose="02020603050405020304" pitchFamily="18" charset="0"/>
              </a:rPr>
              <a:pPr/>
              <a:t>11</a:t>
            </a:fld>
            <a:endParaRPr lang="de-DE" altLang="de-DE" sz="1200" b="0">
              <a:solidFill>
                <a:schemeClr val="tx1"/>
              </a:solidFill>
              <a:latin typeface="Times New Roman" panose="02020603050405020304" pitchFamily="18" charset="0"/>
            </a:endParaRPr>
          </a:p>
        </p:txBody>
      </p:sp>
      <p:sp>
        <p:nvSpPr>
          <p:cNvPr id="21507" name="Rectangle 2">
            <a:extLst>
              <a:ext uri="{FF2B5EF4-FFF2-40B4-BE49-F238E27FC236}">
                <a16:creationId xmlns:a16="http://schemas.microsoft.com/office/drawing/2014/main" id="{F9C58487-04C1-9C91-7EF1-CC3A7DE3245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B52B1FB-5502-D95E-A243-79498918A5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a:p>
            <a:pPr eaLnBrk="1" hangingPunct="1"/>
            <a:r>
              <a:rPr lang="de-DE" altLang="de-DE" sz="1400"/>
              <a:t>Die Grundlage der allgemeinen Schulfähigkeit ist die emotionale Kompetenz</a:t>
            </a:r>
          </a:p>
          <a:p>
            <a:pPr eaLnBrk="1" hangingPunct="1"/>
            <a:r>
              <a:rPr lang="de-DE" altLang="de-DE"/>
              <a:t>Den Kindergartenbereich übernimmt eine Vertreterin aus dem Kindergarten, jeweils den zweiten Teil eine 1.bzw 2. Klasslehrkraft, den dritten Teil, der sich an die Eltern richtet übernimmt die Schulleitung.</a:t>
            </a:r>
          </a:p>
          <a:p>
            <a:pPr eaLnBrk="1" hangingPunct="1"/>
            <a:r>
              <a:rPr lang="de-DE" altLang="de-DE"/>
              <a:t>Für die 10 Punkte haben wir 10 Schuhschachteln vorbereitet, die Schritt für Schritt mit exemplarischen Gegenständen (zu jedem Punkt) „gefüllt“ werden, damit der Vortrag nicht zu trocken und kopflastig wird.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418FA75-EE0A-D2E8-05CE-5BF47DB3E1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6679A70F-62EA-4EC1-AC74-15C2168A3596}" type="slidenum">
              <a:rPr lang="de-DE" altLang="de-DE" sz="1200" b="0">
                <a:solidFill>
                  <a:schemeClr val="tx1"/>
                </a:solidFill>
                <a:latin typeface="Times New Roman" panose="02020603050405020304" pitchFamily="18" charset="0"/>
              </a:rPr>
              <a:pPr/>
              <a:t>12</a:t>
            </a:fld>
            <a:endParaRPr lang="de-DE" altLang="de-DE" sz="1200" b="0">
              <a:solidFill>
                <a:schemeClr val="tx1"/>
              </a:solidFill>
              <a:latin typeface="Times New Roman" panose="02020603050405020304" pitchFamily="18" charset="0"/>
            </a:endParaRPr>
          </a:p>
        </p:txBody>
      </p:sp>
      <p:sp>
        <p:nvSpPr>
          <p:cNvPr id="23555" name="Rectangle 2">
            <a:extLst>
              <a:ext uri="{FF2B5EF4-FFF2-40B4-BE49-F238E27FC236}">
                <a16:creationId xmlns:a16="http://schemas.microsoft.com/office/drawing/2014/main" id="{C28CE10F-C7B7-0F89-3855-83BD8B38FC7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945CC80-3C0E-94E7-639F-CAB18060A9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a:p>
            <a:pPr eaLnBrk="1" hangingPunct="1"/>
            <a:r>
              <a:rPr lang="de-DE" altLang="de-DE" sz="1400"/>
              <a:t>Die Grundlage der allgemeinen Schulfähigkeit ist die emotionale Kompetenz</a:t>
            </a:r>
          </a:p>
          <a:p>
            <a:pPr eaLnBrk="1" hangingPunct="1"/>
            <a:r>
              <a:rPr lang="de-DE" altLang="de-DE"/>
              <a:t>Den Kindergartenbereich übernimmt eine Vertreterin aus dem Kindergarten, jeweils den zweiten Teil eine 1.bzw 2. Klasslehrkraft, den dritten Teil, der sich an die Eltern richtet übernimmt die Schulleitung.</a:t>
            </a:r>
          </a:p>
          <a:p>
            <a:pPr eaLnBrk="1" hangingPunct="1"/>
            <a:r>
              <a:rPr lang="de-DE" altLang="de-DE"/>
              <a:t>Für die 10 Punkte haben wir 10 Schuhschachteln vorbereitet, die Schritt für Schritt mit exemplarischen Gegenständen (zu jedem Punkt) „gefüllt“ werden, damit der Vortrag nicht zu trocken und kopflastig wird.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3C7DA0E-D5D1-8984-7B0D-C0F990FCC0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rgbClr val="FF0000"/>
                </a:solidFill>
                <a:latin typeface="Futura Lt BT" pitchFamily="34" charset="0"/>
              </a:defRPr>
            </a:lvl1pPr>
            <a:lvl2pPr marL="731838" indent="-280988">
              <a:defRPr sz="2400" b="1">
                <a:solidFill>
                  <a:srgbClr val="FF0000"/>
                </a:solidFill>
                <a:latin typeface="Futura Lt BT" pitchFamily="34" charset="0"/>
              </a:defRPr>
            </a:lvl2pPr>
            <a:lvl3pPr marL="1127125" indent="-223838">
              <a:defRPr sz="2400" b="1">
                <a:solidFill>
                  <a:srgbClr val="FF0000"/>
                </a:solidFill>
                <a:latin typeface="Futura Lt BT" pitchFamily="34" charset="0"/>
              </a:defRPr>
            </a:lvl3pPr>
            <a:lvl4pPr marL="1579563" indent="-223838">
              <a:defRPr sz="2400" b="1">
                <a:solidFill>
                  <a:srgbClr val="FF0000"/>
                </a:solidFill>
                <a:latin typeface="Futura Lt BT" pitchFamily="34" charset="0"/>
              </a:defRPr>
            </a:lvl4pPr>
            <a:lvl5pPr marL="2030413" indent="-223838">
              <a:defRPr sz="2400" b="1">
                <a:solidFill>
                  <a:srgbClr val="FF0000"/>
                </a:solidFill>
                <a:latin typeface="Futura Lt BT" pitchFamily="34" charset="0"/>
              </a:defRPr>
            </a:lvl5pPr>
            <a:lvl6pPr marL="2487613" indent="-223838" eaLnBrk="0" fontAlgn="base" hangingPunct="0">
              <a:spcBef>
                <a:spcPct val="0"/>
              </a:spcBef>
              <a:spcAft>
                <a:spcPct val="0"/>
              </a:spcAft>
              <a:defRPr sz="2400" b="1">
                <a:solidFill>
                  <a:srgbClr val="FF0000"/>
                </a:solidFill>
                <a:latin typeface="Futura Lt BT" pitchFamily="34" charset="0"/>
              </a:defRPr>
            </a:lvl6pPr>
            <a:lvl7pPr marL="2944813" indent="-223838" eaLnBrk="0" fontAlgn="base" hangingPunct="0">
              <a:spcBef>
                <a:spcPct val="0"/>
              </a:spcBef>
              <a:spcAft>
                <a:spcPct val="0"/>
              </a:spcAft>
              <a:defRPr sz="2400" b="1">
                <a:solidFill>
                  <a:srgbClr val="FF0000"/>
                </a:solidFill>
                <a:latin typeface="Futura Lt BT" pitchFamily="34" charset="0"/>
              </a:defRPr>
            </a:lvl7pPr>
            <a:lvl8pPr marL="3402013" indent="-223838" eaLnBrk="0" fontAlgn="base" hangingPunct="0">
              <a:spcBef>
                <a:spcPct val="0"/>
              </a:spcBef>
              <a:spcAft>
                <a:spcPct val="0"/>
              </a:spcAft>
              <a:defRPr sz="2400" b="1">
                <a:solidFill>
                  <a:srgbClr val="FF0000"/>
                </a:solidFill>
                <a:latin typeface="Futura Lt BT" pitchFamily="34" charset="0"/>
              </a:defRPr>
            </a:lvl8pPr>
            <a:lvl9pPr marL="3859213" indent="-223838" eaLnBrk="0" fontAlgn="base" hangingPunct="0">
              <a:spcBef>
                <a:spcPct val="0"/>
              </a:spcBef>
              <a:spcAft>
                <a:spcPct val="0"/>
              </a:spcAft>
              <a:defRPr sz="2400" b="1">
                <a:solidFill>
                  <a:srgbClr val="FF0000"/>
                </a:solidFill>
                <a:latin typeface="Futura Lt BT" pitchFamily="34" charset="0"/>
              </a:defRPr>
            </a:lvl9pPr>
          </a:lstStyle>
          <a:p>
            <a:fld id="{2B908D30-888D-4883-9C75-A52E04E0CA5B}" type="slidenum">
              <a:rPr lang="de-DE" altLang="de-DE" sz="1200" b="0">
                <a:solidFill>
                  <a:schemeClr val="tx1"/>
                </a:solidFill>
                <a:latin typeface="Times New Roman" panose="02020603050405020304" pitchFamily="18" charset="0"/>
              </a:rPr>
              <a:pPr/>
              <a:t>14</a:t>
            </a:fld>
            <a:endParaRPr lang="de-DE" altLang="de-DE" sz="1200" b="0">
              <a:solidFill>
                <a:schemeClr val="tx1"/>
              </a:solidFill>
              <a:latin typeface="Times New Roman" panose="02020603050405020304" pitchFamily="18" charset="0"/>
            </a:endParaRPr>
          </a:p>
        </p:txBody>
      </p:sp>
      <p:sp>
        <p:nvSpPr>
          <p:cNvPr id="26627" name="Rectangle 2">
            <a:extLst>
              <a:ext uri="{FF2B5EF4-FFF2-40B4-BE49-F238E27FC236}">
                <a16:creationId xmlns:a16="http://schemas.microsoft.com/office/drawing/2014/main" id="{96C263C1-5903-DE1B-3737-FFA933BAA8B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B1ED213-A19A-0642-673B-13E4A743DA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a:p>
          <a:p>
            <a:pPr eaLnBrk="1" hangingPunct="1"/>
            <a:r>
              <a:rPr lang="de-DE" altLang="de-DE" sz="1400"/>
              <a:t>Die Grundlage der allgemeinen Schulfähigkeit ist die emotionale Kompetenz</a:t>
            </a:r>
          </a:p>
          <a:p>
            <a:pPr eaLnBrk="1" hangingPunct="1"/>
            <a:r>
              <a:rPr lang="de-DE" altLang="de-DE"/>
              <a:t>Den Kindergartenbereich übernimmt eine Vertreterin aus dem Kindergarten, jeweils den zweiten Teil eine 1.bzw 2. Klasslehrkraft, den dritten Teil, der sich an die Eltern richtet übernimmt die Schulleitung.</a:t>
            </a:r>
          </a:p>
          <a:p>
            <a:pPr eaLnBrk="1" hangingPunct="1"/>
            <a:r>
              <a:rPr lang="de-DE" altLang="de-DE"/>
              <a:t>Für die 10 Punkte haben wir 10 Schuhschachteln vorbereitet, die Schritt für Schritt mit exemplarischen Gegenständen (zu jedem Punkt) „gefüllt“ werden, damit der Vortrag nicht zu trocken und kopflastig wird.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4E896C85-C6DA-8DDF-56CB-29D7FA4BC44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5C2DE104-BF71-8401-7168-D63A64D05BB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D14EFE1E-679D-E532-4218-D488B7D0AACC}"/>
              </a:ext>
            </a:extLst>
          </p:cNvPr>
          <p:cNvSpPr>
            <a:spLocks noGrp="1" noChangeArrowheads="1"/>
          </p:cNvSpPr>
          <p:nvPr>
            <p:ph type="sldNum" sz="quarter" idx="12"/>
          </p:nvPr>
        </p:nvSpPr>
        <p:spPr>
          <a:ln/>
        </p:spPr>
        <p:txBody>
          <a:bodyPr/>
          <a:lstStyle>
            <a:lvl1pPr>
              <a:defRPr/>
            </a:lvl1pPr>
          </a:lstStyle>
          <a:p>
            <a:fld id="{1FBCC9A1-0C8C-4FB7-9339-61B8E294B7F0}" type="slidenum">
              <a:rPr lang="de-DE" altLang="de-DE"/>
              <a:pPr/>
              <a:t>‹Nr.›</a:t>
            </a:fld>
            <a:endParaRPr lang="de-DE" altLang="de-DE"/>
          </a:p>
        </p:txBody>
      </p:sp>
    </p:spTree>
    <p:extLst>
      <p:ext uri="{BB962C8B-B14F-4D97-AF65-F5344CB8AC3E}">
        <p14:creationId xmlns:p14="http://schemas.microsoft.com/office/powerpoint/2010/main" val="3368539628"/>
      </p:ext>
    </p:extLst>
  </p:cSld>
  <p:clrMapOvr>
    <a:masterClrMapping/>
  </p:clrMapOvr>
  <p:transition spd="med">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EF37844-08A6-7AC6-0452-EC640FC0C3E0}"/>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31902436-3EA1-CDEA-EB97-B1DE7DD90F8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CCECDF5B-60A9-BB52-E1B8-2C1149882CA9}"/>
              </a:ext>
            </a:extLst>
          </p:cNvPr>
          <p:cNvSpPr>
            <a:spLocks noGrp="1" noChangeArrowheads="1"/>
          </p:cNvSpPr>
          <p:nvPr>
            <p:ph type="sldNum" sz="quarter" idx="12"/>
          </p:nvPr>
        </p:nvSpPr>
        <p:spPr>
          <a:ln/>
        </p:spPr>
        <p:txBody>
          <a:bodyPr/>
          <a:lstStyle>
            <a:lvl1pPr>
              <a:defRPr/>
            </a:lvl1pPr>
          </a:lstStyle>
          <a:p>
            <a:fld id="{0E6522E5-B1A3-4480-8878-6166BD6ADAD9}" type="slidenum">
              <a:rPr lang="de-DE" altLang="de-DE"/>
              <a:pPr/>
              <a:t>‹Nr.›</a:t>
            </a:fld>
            <a:endParaRPr lang="de-DE" altLang="de-DE"/>
          </a:p>
        </p:txBody>
      </p:sp>
    </p:spTree>
    <p:extLst>
      <p:ext uri="{BB962C8B-B14F-4D97-AF65-F5344CB8AC3E}">
        <p14:creationId xmlns:p14="http://schemas.microsoft.com/office/powerpoint/2010/main" val="3048057132"/>
      </p:ext>
    </p:extLst>
  </p:cSld>
  <p:clrMapOvr>
    <a:masterClrMapping/>
  </p:clrMapOvr>
  <p:transition spd="med">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55966C1-EA82-1704-73A2-76DD91F45A1A}"/>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40634A12-8BFF-39D9-1F95-9942DFD413F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F2F40BA9-B25C-1B63-AC7B-5FEF1DB61D7A}"/>
              </a:ext>
            </a:extLst>
          </p:cNvPr>
          <p:cNvSpPr>
            <a:spLocks noGrp="1" noChangeArrowheads="1"/>
          </p:cNvSpPr>
          <p:nvPr>
            <p:ph type="sldNum" sz="quarter" idx="12"/>
          </p:nvPr>
        </p:nvSpPr>
        <p:spPr>
          <a:ln/>
        </p:spPr>
        <p:txBody>
          <a:bodyPr/>
          <a:lstStyle>
            <a:lvl1pPr>
              <a:defRPr/>
            </a:lvl1pPr>
          </a:lstStyle>
          <a:p>
            <a:fld id="{4E788492-3503-4A8F-9C7C-305641716DDE}" type="slidenum">
              <a:rPr lang="de-DE" altLang="de-DE"/>
              <a:pPr/>
              <a:t>‹Nr.›</a:t>
            </a:fld>
            <a:endParaRPr lang="de-DE" altLang="de-DE"/>
          </a:p>
        </p:txBody>
      </p:sp>
    </p:spTree>
    <p:extLst>
      <p:ext uri="{BB962C8B-B14F-4D97-AF65-F5344CB8AC3E}">
        <p14:creationId xmlns:p14="http://schemas.microsoft.com/office/powerpoint/2010/main" val="1708656731"/>
      </p:ext>
    </p:extLst>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802DE70-DFDA-9C59-999E-C19631F3C31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1B51A96F-F285-A256-CAC5-33FE252ED6F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616A3FD2-B11A-7F8A-3067-4C5CD7B4D674}"/>
              </a:ext>
            </a:extLst>
          </p:cNvPr>
          <p:cNvSpPr>
            <a:spLocks noGrp="1" noChangeArrowheads="1"/>
          </p:cNvSpPr>
          <p:nvPr>
            <p:ph type="sldNum" sz="quarter" idx="12"/>
          </p:nvPr>
        </p:nvSpPr>
        <p:spPr>
          <a:ln/>
        </p:spPr>
        <p:txBody>
          <a:bodyPr/>
          <a:lstStyle>
            <a:lvl1pPr>
              <a:defRPr/>
            </a:lvl1pPr>
          </a:lstStyle>
          <a:p>
            <a:fld id="{F402518D-520E-4983-9A8F-88E24DE5BCA4}" type="slidenum">
              <a:rPr lang="de-DE" altLang="de-DE"/>
              <a:pPr/>
              <a:t>‹Nr.›</a:t>
            </a:fld>
            <a:endParaRPr lang="de-DE" altLang="de-DE"/>
          </a:p>
        </p:txBody>
      </p:sp>
    </p:spTree>
    <p:extLst>
      <p:ext uri="{BB962C8B-B14F-4D97-AF65-F5344CB8AC3E}">
        <p14:creationId xmlns:p14="http://schemas.microsoft.com/office/powerpoint/2010/main" val="397648723"/>
      </p:ext>
    </p:extLst>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Rectangle 4">
            <a:extLst>
              <a:ext uri="{FF2B5EF4-FFF2-40B4-BE49-F238E27FC236}">
                <a16:creationId xmlns:a16="http://schemas.microsoft.com/office/drawing/2014/main" id="{CA2C588A-9901-591A-6A7B-F0393D255480}"/>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9ADE6EBE-A634-9EC5-8E9B-E8156A40CE2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68210FF8-3821-C67F-4BF5-847646A7D684}"/>
              </a:ext>
            </a:extLst>
          </p:cNvPr>
          <p:cNvSpPr>
            <a:spLocks noGrp="1" noChangeArrowheads="1"/>
          </p:cNvSpPr>
          <p:nvPr>
            <p:ph type="sldNum" sz="quarter" idx="12"/>
          </p:nvPr>
        </p:nvSpPr>
        <p:spPr>
          <a:ln/>
        </p:spPr>
        <p:txBody>
          <a:bodyPr/>
          <a:lstStyle>
            <a:lvl1pPr>
              <a:defRPr/>
            </a:lvl1pPr>
          </a:lstStyle>
          <a:p>
            <a:fld id="{C713AC54-E3B8-4C87-806A-BF8CC1AD024F}" type="slidenum">
              <a:rPr lang="de-DE" altLang="de-DE"/>
              <a:pPr/>
              <a:t>‹Nr.›</a:t>
            </a:fld>
            <a:endParaRPr lang="de-DE" altLang="de-DE"/>
          </a:p>
        </p:txBody>
      </p:sp>
    </p:spTree>
    <p:extLst>
      <p:ext uri="{BB962C8B-B14F-4D97-AF65-F5344CB8AC3E}">
        <p14:creationId xmlns:p14="http://schemas.microsoft.com/office/powerpoint/2010/main" val="1328793679"/>
      </p:ext>
    </p:extLst>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DE83A0A8-F164-D224-B261-F0AAD38F0DA9}"/>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C7731D87-03FB-33FC-CBEB-01C3407AF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B386F316-23B8-5F9C-CCC2-1B223F0994F4}"/>
              </a:ext>
            </a:extLst>
          </p:cNvPr>
          <p:cNvSpPr>
            <a:spLocks noGrp="1" noChangeArrowheads="1"/>
          </p:cNvSpPr>
          <p:nvPr>
            <p:ph type="sldNum" sz="quarter" idx="12"/>
          </p:nvPr>
        </p:nvSpPr>
        <p:spPr>
          <a:ln/>
        </p:spPr>
        <p:txBody>
          <a:bodyPr/>
          <a:lstStyle>
            <a:lvl1pPr>
              <a:defRPr/>
            </a:lvl1pPr>
          </a:lstStyle>
          <a:p>
            <a:fld id="{CEE20F3F-C606-4D1A-B779-F76E62D2D4DF}" type="slidenum">
              <a:rPr lang="de-DE" altLang="de-DE"/>
              <a:pPr/>
              <a:t>‹Nr.›</a:t>
            </a:fld>
            <a:endParaRPr lang="de-DE" altLang="de-DE"/>
          </a:p>
        </p:txBody>
      </p:sp>
    </p:spTree>
    <p:extLst>
      <p:ext uri="{BB962C8B-B14F-4D97-AF65-F5344CB8AC3E}">
        <p14:creationId xmlns:p14="http://schemas.microsoft.com/office/powerpoint/2010/main" val="1817814728"/>
      </p:ext>
    </p:extLst>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A2093DA2-682A-51D9-2D8B-740761B89127}"/>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7C4231ED-349F-5DF5-936C-94F325265CA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5E3AB90F-352C-D707-0C57-1C3C517BDA86}"/>
              </a:ext>
            </a:extLst>
          </p:cNvPr>
          <p:cNvSpPr>
            <a:spLocks noGrp="1" noChangeArrowheads="1"/>
          </p:cNvSpPr>
          <p:nvPr>
            <p:ph type="sldNum" sz="quarter" idx="12"/>
          </p:nvPr>
        </p:nvSpPr>
        <p:spPr>
          <a:ln/>
        </p:spPr>
        <p:txBody>
          <a:bodyPr/>
          <a:lstStyle>
            <a:lvl1pPr>
              <a:defRPr/>
            </a:lvl1pPr>
          </a:lstStyle>
          <a:p>
            <a:fld id="{5CBD5BAD-94F9-4A1A-BC52-2F219FA6EA86}" type="slidenum">
              <a:rPr lang="de-DE" altLang="de-DE"/>
              <a:pPr/>
              <a:t>‹Nr.›</a:t>
            </a:fld>
            <a:endParaRPr lang="de-DE" altLang="de-DE"/>
          </a:p>
        </p:txBody>
      </p:sp>
    </p:spTree>
    <p:extLst>
      <p:ext uri="{BB962C8B-B14F-4D97-AF65-F5344CB8AC3E}">
        <p14:creationId xmlns:p14="http://schemas.microsoft.com/office/powerpoint/2010/main" val="414837997"/>
      </p:ext>
    </p:extLst>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A939AC0D-EEBA-559F-20A9-2B95827A7E1A}"/>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AD1B3372-DC69-EC67-E21D-811CFD7A2484}"/>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6DFDF038-F148-F9A7-FEE9-401C21E6D66F}"/>
              </a:ext>
            </a:extLst>
          </p:cNvPr>
          <p:cNvSpPr>
            <a:spLocks noGrp="1" noChangeArrowheads="1"/>
          </p:cNvSpPr>
          <p:nvPr>
            <p:ph type="sldNum" sz="quarter" idx="12"/>
          </p:nvPr>
        </p:nvSpPr>
        <p:spPr>
          <a:ln/>
        </p:spPr>
        <p:txBody>
          <a:bodyPr/>
          <a:lstStyle>
            <a:lvl1pPr>
              <a:defRPr/>
            </a:lvl1pPr>
          </a:lstStyle>
          <a:p>
            <a:fld id="{115A1194-1F41-4B61-B722-8470E16ED27B}" type="slidenum">
              <a:rPr lang="de-DE" altLang="de-DE"/>
              <a:pPr/>
              <a:t>‹Nr.›</a:t>
            </a:fld>
            <a:endParaRPr lang="de-DE" altLang="de-DE"/>
          </a:p>
        </p:txBody>
      </p:sp>
    </p:spTree>
    <p:extLst>
      <p:ext uri="{BB962C8B-B14F-4D97-AF65-F5344CB8AC3E}">
        <p14:creationId xmlns:p14="http://schemas.microsoft.com/office/powerpoint/2010/main" val="2522384162"/>
      </p:ext>
    </p:extLst>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1B6F90-207D-B232-802C-CB07F97A674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6FE3281C-37A3-6E50-8C85-44C5DFC5ED18}"/>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49F6BAB0-51CF-FDFD-7BA4-AA205063BFF3}"/>
              </a:ext>
            </a:extLst>
          </p:cNvPr>
          <p:cNvSpPr>
            <a:spLocks noGrp="1" noChangeArrowheads="1"/>
          </p:cNvSpPr>
          <p:nvPr>
            <p:ph type="sldNum" sz="quarter" idx="12"/>
          </p:nvPr>
        </p:nvSpPr>
        <p:spPr>
          <a:ln/>
        </p:spPr>
        <p:txBody>
          <a:bodyPr/>
          <a:lstStyle>
            <a:lvl1pPr>
              <a:defRPr/>
            </a:lvl1pPr>
          </a:lstStyle>
          <a:p>
            <a:fld id="{C0EC8A30-2185-4184-BB24-4B44517E90B3}" type="slidenum">
              <a:rPr lang="de-DE" altLang="de-DE"/>
              <a:pPr/>
              <a:t>‹Nr.›</a:t>
            </a:fld>
            <a:endParaRPr lang="de-DE" altLang="de-DE"/>
          </a:p>
        </p:txBody>
      </p:sp>
    </p:spTree>
    <p:extLst>
      <p:ext uri="{BB962C8B-B14F-4D97-AF65-F5344CB8AC3E}">
        <p14:creationId xmlns:p14="http://schemas.microsoft.com/office/powerpoint/2010/main" val="3457321629"/>
      </p:ext>
    </p:extLst>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Rectangle 4">
            <a:extLst>
              <a:ext uri="{FF2B5EF4-FFF2-40B4-BE49-F238E27FC236}">
                <a16:creationId xmlns:a16="http://schemas.microsoft.com/office/drawing/2014/main" id="{F19E046F-8E64-7FCB-CB65-3E27A0B3DBFB}"/>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64440FFD-8743-3C43-0569-84B4D9148921}"/>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FE86CBAF-BCB3-BBC8-09CD-43DAD35EFC5F}"/>
              </a:ext>
            </a:extLst>
          </p:cNvPr>
          <p:cNvSpPr>
            <a:spLocks noGrp="1" noChangeArrowheads="1"/>
          </p:cNvSpPr>
          <p:nvPr>
            <p:ph type="sldNum" sz="quarter" idx="12"/>
          </p:nvPr>
        </p:nvSpPr>
        <p:spPr>
          <a:ln/>
        </p:spPr>
        <p:txBody>
          <a:bodyPr/>
          <a:lstStyle>
            <a:lvl1pPr>
              <a:defRPr/>
            </a:lvl1pPr>
          </a:lstStyle>
          <a:p>
            <a:fld id="{4A416AB4-9B7D-4CC1-B36A-45B6318F41CB}" type="slidenum">
              <a:rPr lang="de-DE" altLang="de-DE"/>
              <a:pPr/>
              <a:t>‹Nr.›</a:t>
            </a:fld>
            <a:endParaRPr lang="de-DE" altLang="de-DE"/>
          </a:p>
        </p:txBody>
      </p:sp>
    </p:spTree>
    <p:extLst>
      <p:ext uri="{BB962C8B-B14F-4D97-AF65-F5344CB8AC3E}">
        <p14:creationId xmlns:p14="http://schemas.microsoft.com/office/powerpoint/2010/main" val="4048129850"/>
      </p:ext>
    </p:extLst>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Rectangle 4">
            <a:extLst>
              <a:ext uri="{FF2B5EF4-FFF2-40B4-BE49-F238E27FC236}">
                <a16:creationId xmlns:a16="http://schemas.microsoft.com/office/drawing/2014/main" id="{4D5DFB4F-68D1-7DDF-3FBB-02297969487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C0FB45EE-21E2-069B-FD91-F226B7BFF9D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CB2798FE-8E23-D31D-3424-91F3BD2598C6}"/>
              </a:ext>
            </a:extLst>
          </p:cNvPr>
          <p:cNvSpPr>
            <a:spLocks noGrp="1" noChangeArrowheads="1"/>
          </p:cNvSpPr>
          <p:nvPr>
            <p:ph type="sldNum" sz="quarter" idx="12"/>
          </p:nvPr>
        </p:nvSpPr>
        <p:spPr>
          <a:ln/>
        </p:spPr>
        <p:txBody>
          <a:bodyPr/>
          <a:lstStyle>
            <a:lvl1pPr>
              <a:defRPr/>
            </a:lvl1pPr>
          </a:lstStyle>
          <a:p>
            <a:fld id="{71D5210E-EB52-4448-A20D-BC5F10241751}" type="slidenum">
              <a:rPr lang="de-DE" altLang="de-DE"/>
              <a:pPr/>
              <a:t>‹Nr.›</a:t>
            </a:fld>
            <a:endParaRPr lang="de-DE" altLang="de-DE"/>
          </a:p>
        </p:txBody>
      </p:sp>
    </p:spTree>
    <p:extLst>
      <p:ext uri="{BB962C8B-B14F-4D97-AF65-F5344CB8AC3E}">
        <p14:creationId xmlns:p14="http://schemas.microsoft.com/office/powerpoint/2010/main" val="628447324"/>
      </p:ext>
    </p:extLst>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6636FD-2190-C19F-9785-720A69DB18E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5E718A6D-2A69-F2B3-AC64-B49AD8FB1A5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B53F52F7-30C1-419D-8F31-9CF331E32AB9}"/>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endParaRPr lang="de-DE" altLang="de-DE"/>
          </a:p>
        </p:txBody>
      </p:sp>
      <p:sp>
        <p:nvSpPr>
          <p:cNvPr id="1029" name="Rectangle 5">
            <a:extLst>
              <a:ext uri="{FF2B5EF4-FFF2-40B4-BE49-F238E27FC236}">
                <a16:creationId xmlns:a16="http://schemas.microsoft.com/office/drawing/2014/main" id="{5E0833C4-012C-4D2B-BE68-56B0B63809A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defRPr>
            </a:lvl1pPr>
          </a:lstStyle>
          <a:p>
            <a:pPr>
              <a:defRPr/>
            </a:pPr>
            <a:endParaRPr lang="de-DE" altLang="de-DE"/>
          </a:p>
        </p:txBody>
      </p:sp>
      <p:sp>
        <p:nvSpPr>
          <p:cNvPr id="1030" name="Rectangle 6">
            <a:extLst>
              <a:ext uri="{FF2B5EF4-FFF2-40B4-BE49-F238E27FC236}">
                <a16:creationId xmlns:a16="http://schemas.microsoft.com/office/drawing/2014/main" id="{4031F349-177C-4166-88BB-E408AA7BDCBC}"/>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fld id="{4A9543B2-97F9-4844-B26B-FC091ACCDE01}"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Line 2">
            <a:extLst>
              <a:ext uri="{FF2B5EF4-FFF2-40B4-BE49-F238E27FC236}">
                <a16:creationId xmlns:a16="http://schemas.microsoft.com/office/drawing/2014/main" id="{C4D9D58A-099A-AD66-E079-6300B95BEF98}"/>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 name="Line 3">
            <a:extLst>
              <a:ext uri="{FF2B5EF4-FFF2-40B4-BE49-F238E27FC236}">
                <a16:creationId xmlns:a16="http://schemas.microsoft.com/office/drawing/2014/main" id="{F032E1FF-A11C-9747-8886-5D51F90BE419}"/>
              </a:ext>
            </a:extLst>
          </p:cNvPr>
          <p:cNvSpPr>
            <a:spLocks noChangeShapeType="1"/>
          </p:cNvSpPr>
          <p:nvPr/>
        </p:nvSpPr>
        <p:spPr bwMode="auto">
          <a:xfrm>
            <a:off x="0" y="26987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 name="Text Box 8">
            <a:extLst>
              <a:ext uri="{FF2B5EF4-FFF2-40B4-BE49-F238E27FC236}">
                <a16:creationId xmlns:a16="http://schemas.microsoft.com/office/drawing/2014/main" id="{63F3C818-E5E2-144C-C47D-B7EC1078FA0C}"/>
              </a:ext>
            </a:extLst>
          </p:cNvPr>
          <p:cNvSpPr txBox="1">
            <a:spLocks noChangeArrowheads="1"/>
          </p:cNvSpPr>
          <p:nvPr/>
        </p:nvSpPr>
        <p:spPr bwMode="auto">
          <a:xfrm>
            <a:off x="2159000" y="1258888"/>
            <a:ext cx="655002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b="0">
              <a:solidFill>
                <a:srgbClr val="FF0000"/>
              </a:solidFill>
              <a:latin typeface="Futura Lt BT" pitchFamily="34" charset="0"/>
            </a:endParaRPr>
          </a:p>
        </p:txBody>
      </p:sp>
      <p:sp>
        <p:nvSpPr>
          <p:cNvPr id="4101" name="Rectangle 9">
            <a:extLst>
              <a:ext uri="{FF2B5EF4-FFF2-40B4-BE49-F238E27FC236}">
                <a16:creationId xmlns:a16="http://schemas.microsoft.com/office/drawing/2014/main" id="{11BDDCD3-4A05-F935-D6BF-E97C1D319DF7}"/>
              </a:ext>
            </a:extLst>
          </p:cNvPr>
          <p:cNvSpPr>
            <a:spLocks noChangeArrowheads="1"/>
          </p:cNvSpPr>
          <p:nvPr/>
        </p:nvSpPr>
        <p:spPr bwMode="auto">
          <a:xfrm>
            <a:off x="1492250" y="23923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4102" name="Rectangle 11">
            <a:extLst>
              <a:ext uri="{FF2B5EF4-FFF2-40B4-BE49-F238E27FC236}">
                <a16:creationId xmlns:a16="http://schemas.microsoft.com/office/drawing/2014/main" id="{7D0662E2-F4D0-147C-A9A4-026FC0D9F069}"/>
              </a:ext>
            </a:extLst>
          </p:cNvPr>
          <p:cNvSpPr>
            <a:spLocks noChangeArrowheads="1"/>
          </p:cNvSpPr>
          <p:nvPr/>
        </p:nvSpPr>
        <p:spPr bwMode="auto">
          <a:xfrm>
            <a:off x="1816100" y="23923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4103" name="Text Box 12">
            <a:extLst>
              <a:ext uri="{FF2B5EF4-FFF2-40B4-BE49-F238E27FC236}">
                <a16:creationId xmlns:a16="http://schemas.microsoft.com/office/drawing/2014/main" id="{377C5D0C-DF99-E0CA-3123-7E3399683053}"/>
              </a:ext>
            </a:extLst>
          </p:cNvPr>
          <p:cNvSpPr txBox="1">
            <a:spLocks noChangeArrowheads="1"/>
          </p:cNvSpPr>
          <p:nvPr/>
        </p:nvSpPr>
        <p:spPr bwMode="auto">
          <a:xfrm>
            <a:off x="1492250" y="27162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D080FD53-283C-47ED-AEF0-A6408D24A260}" type="slidenum">
              <a:rPr lang="de-DE" altLang="de-DE" sz="1600" b="0">
                <a:latin typeface="Futura Lt BT" pitchFamily="34" charset="0"/>
              </a:rPr>
              <a:pPr eaLnBrk="1" hangingPunct="1">
                <a:spcBef>
                  <a:spcPct val="50000"/>
                </a:spcBef>
                <a:buFontTx/>
                <a:buNone/>
              </a:pPr>
              <a:t>1</a:t>
            </a:fld>
            <a:endParaRPr lang="de-DE" altLang="de-DE" sz="1600" b="0">
              <a:latin typeface="Futura Lt BT" pitchFamily="34" charset="0"/>
            </a:endParaRPr>
          </a:p>
        </p:txBody>
      </p:sp>
      <p:sp>
        <p:nvSpPr>
          <p:cNvPr id="4104" name="Text Box 13">
            <a:extLst>
              <a:ext uri="{FF2B5EF4-FFF2-40B4-BE49-F238E27FC236}">
                <a16:creationId xmlns:a16="http://schemas.microsoft.com/office/drawing/2014/main" id="{3810FC54-5CAF-2E8E-236A-BD1FE0994160}"/>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pic>
        <p:nvPicPr>
          <p:cNvPr id="4105" name="Picture 23" descr="PE00685_">
            <a:extLst>
              <a:ext uri="{FF2B5EF4-FFF2-40B4-BE49-F238E27FC236}">
                <a16:creationId xmlns:a16="http://schemas.microsoft.com/office/drawing/2014/main" id="{780C3E94-9681-8BDA-2F9B-26A0C4EB6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343400"/>
            <a:ext cx="9493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 descr="PE00686_">
            <a:extLst>
              <a:ext uri="{FF2B5EF4-FFF2-40B4-BE49-F238E27FC236}">
                <a16:creationId xmlns:a16="http://schemas.microsoft.com/office/drawing/2014/main" id="{46DF54A6-48FD-04F7-FD3E-98FA44558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343400"/>
            <a:ext cx="874713"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25">
            <a:extLst>
              <a:ext uri="{FF2B5EF4-FFF2-40B4-BE49-F238E27FC236}">
                <a16:creationId xmlns:a16="http://schemas.microsoft.com/office/drawing/2014/main" id="{6F461870-D9AB-DA0E-BFBF-475FEC0CBA68}"/>
              </a:ext>
            </a:extLst>
          </p:cNvPr>
          <p:cNvSpPr>
            <a:spLocks noChangeArrowheads="1" noChangeShapeType="1" noTextEdit="1"/>
          </p:cNvSpPr>
          <p:nvPr/>
        </p:nvSpPr>
        <p:spPr bwMode="auto">
          <a:xfrm>
            <a:off x="3429000" y="3505200"/>
            <a:ext cx="2879725" cy="2879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alpha val="50195"/>
                  </a:schemeClr>
                </a:solidFill>
                <a:latin typeface="Futura Lt BT"/>
              </a:rPr>
              <a:t>aus dem Kindergarten in die Schule</a:t>
            </a:r>
          </a:p>
        </p:txBody>
      </p:sp>
      <p:sp>
        <p:nvSpPr>
          <p:cNvPr id="4108" name="Rectangle 33">
            <a:extLst>
              <a:ext uri="{FF2B5EF4-FFF2-40B4-BE49-F238E27FC236}">
                <a16:creationId xmlns:a16="http://schemas.microsoft.com/office/drawing/2014/main" id="{A871AAF1-B02A-6435-8A6D-09F673A7DBB3}"/>
              </a:ext>
            </a:extLst>
          </p:cNvPr>
          <p:cNvSpPr>
            <a:spLocks noGrp="1" noChangeArrowheads="1"/>
          </p:cNvSpPr>
          <p:nvPr>
            <p:ph type="title" idx="4294967295"/>
          </p:nvPr>
        </p:nvSpPr>
        <p:spPr>
          <a:xfrm>
            <a:off x="2159000" y="574675"/>
            <a:ext cx="6118225" cy="647700"/>
          </a:xfrm>
        </p:spPr>
        <p:txBody>
          <a:bodyPr lIns="0" tIns="0" rIns="0" bIns="0" anchor="t"/>
          <a:lstStyle/>
          <a:p>
            <a:pPr algn="l" eaLnBrk="1" hangingPunct="1"/>
            <a:r>
              <a:rPr lang="de-DE" altLang="de-DE">
                <a:solidFill>
                  <a:srgbClr val="FF0000"/>
                </a:solidFill>
                <a:latin typeface="Futura Lt BT" pitchFamily="34" charset="0"/>
              </a:rPr>
              <a:t>H</a:t>
            </a:r>
            <a:r>
              <a:rPr lang="de-DE" altLang="de-DE" sz="1800">
                <a:solidFill>
                  <a:srgbClr val="FF0000"/>
                </a:solidFill>
                <a:latin typeface="Futura Lt BT" pitchFamily="34" charset="0"/>
              </a:rPr>
              <a:t> </a:t>
            </a:r>
            <a:r>
              <a:rPr lang="de-DE" altLang="de-DE">
                <a:solidFill>
                  <a:srgbClr val="FF0000"/>
                </a:solidFill>
                <a:latin typeface="Futura Lt BT" pitchFamily="34" charset="0"/>
              </a:rPr>
              <a:t>e</a:t>
            </a:r>
            <a:r>
              <a:rPr lang="de-DE" altLang="de-DE" sz="1800">
                <a:solidFill>
                  <a:srgbClr val="FF0000"/>
                </a:solidFill>
                <a:latin typeface="Futura Lt BT" pitchFamily="34" charset="0"/>
              </a:rPr>
              <a:t> </a:t>
            </a:r>
            <a:r>
              <a:rPr lang="de-DE" altLang="de-DE">
                <a:solidFill>
                  <a:srgbClr val="FF0000"/>
                </a:solidFill>
                <a:latin typeface="Futura Lt BT" pitchFamily="34" charset="0"/>
              </a:rPr>
              <a:t>r</a:t>
            </a:r>
            <a:r>
              <a:rPr lang="de-DE" altLang="de-DE" sz="1800">
                <a:solidFill>
                  <a:srgbClr val="FF0000"/>
                </a:solidFill>
                <a:latin typeface="Futura Lt BT" pitchFamily="34" charset="0"/>
              </a:rPr>
              <a:t> </a:t>
            </a:r>
            <a:r>
              <a:rPr lang="de-DE" altLang="de-DE">
                <a:solidFill>
                  <a:srgbClr val="FF0000"/>
                </a:solidFill>
                <a:latin typeface="Futura Lt BT" pitchFamily="34" charset="0"/>
              </a:rPr>
              <a:t>z</a:t>
            </a:r>
            <a:r>
              <a:rPr lang="de-DE" altLang="de-DE" sz="1800">
                <a:solidFill>
                  <a:srgbClr val="FF0000"/>
                </a:solidFill>
                <a:latin typeface="Futura Lt BT" pitchFamily="34" charset="0"/>
              </a:rPr>
              <a:t> </a:t>
            </a:r>
            <a:r>
              <a:rPr lang="de-DE" altLang="de-DE">
                <a:solidFill>
                  <a:srgbClr val="FF0000"/>
                </a:solidFill>
                <a:latin typeface="Futura Lt BT" pitchFamily="34" charset="0"/>
              </a:rPr>
              <a:t>l</a:t>
            </a:r>
            <a:r>
              <a:rPr lang="de-DE" altLang="de-DE" sz="1800">
                <a:solidFill>
                  <a:srgbClr val="FF0000"/>
                </a:solidFill>
                <a:latin typeface="Futura Lt BT" pitchFamily="34" charset="0"/>
              </a:rPr>
              <a:t> </a:t>
            </a:r>
            <a:r>
              <a:rPr lang="de-DE" altLang="de-DE">
                <a:solidFill>
                  <a:srgbClr val="FF0000"/>
                </a:solidFill>
                <a:latin typeface="Futura Lt BT" pitchFamily="34" charset="0"/>
              </a:rPr>
              <a:t>i</a:t>
            </a:r>
            <a:r>
              <a:rPr lang="de-DE" altLang="de-DE" sz="1800">
                <a:solidFill>
                  <a:srgbClr val="FF0000"/>
                </a:solidFill>
                <a:latin typeface="Futura Lt BT" pitchFamily="34" charset="0"/>
              </a:rPr>
              <a:t> </a:t>
            </a:r>
            <a:r>
              <a:rPr lang="de-DE" altLang="de-DE">
                <a:solidFill>
                  <a:srgbClr val="FF0000"/>
                </a:solidFill>
                <a:latin typeface="Futura Lt BT" pitchFamily="34" charset="0"/>
              </a:rPr>
              <a:t>c</a:t>
            </a:r>
            <a:r>
              <a:rPr lang="de-DE" altLang="de-DE" sz="1800">
                <a:solidFill>
                  <a:srgbClr val="FF0000"/>
                </a:solidFill>
                <a:latin typeface="Futura Lt BT" pitchFamily="34" charset="0"/>
              </a:rPr>
              <a:t> </a:t>
            </a:r>
            <a:r>
              <a:rPr lang="de-DE" altLang="de-DE">
                <a:solidFill>
                  <a:srgbClr val="FF0000"/>
                </a:solidFill>
                <a:latin typeface="Futura Lt BT" pitchFamily="34" charset="0"/>
              </a:rPr>
              <a:t>h</a:t>
            </a:r>
            <a:r>
              <a:rPr lang="de-DE" altLang="de-DE" sz="1800">
                <a:solidFill>
                  <a:srgbClr val="FF0000"/>
                </a:solidFill>
                <a:latin typeface="Futura Lt BT" pitchFamily="34" charset="0"/>
              </a:rPr>
              <a:t> </a:t>
            </a:r>
            <a:r>
              <a:rPr lang="de-DE" altLang="de-DE">
                <a:solidFill>
                  <a:srgbClr val="FF0000"/>
                </a:solidFill>
                <a:latin typeface="Futura Lt BT" pitchFamily="34" charset="0"/>
              </a:rPr>
              <a:t> </a:t>
            </a:r>
            <a:r>
              <a:rPr lang="de-DE" altLang="de-DE" sz="1800">
                <a:solidFill>
                  <a:srgbClr val="FF0000"/>
                </a:solidFill>
                <a:latin typeface="Futura Lt BT" pitchFamily="34" charset="0"/>
              </a:rPr>
              <a:t> </a:t>
            </a:r>
            <a:r>
              <a:rPr lang="de-DE" altLang="de-DE">
                <a:solidFill>
                  <a:srgbClr val="FF0000"/>
                </a:solidFill>
                <a:latin typeface="Futura Lt BT" pitchFamily="34" charset="0"/>
              </a:rPr>
              <a:t>w</a:t>
            </a:r>
            <a:r>
              <a:rPr lang="de-DE" altLang="de-DE" sz="1800">
                <a:solidFill>
                  <a:srgbClr val="FF0000"/>
                </a:solidFill>
                <a:latin typeface="Futura Lt BT" pitchFamily="34" charset="0"/>
              </a:rPr>
              <a:t> </a:t>
            </a:r>
            <a:r>
              <a:rPr lang="de-DE" altLang="de-DE">
                <a:solidFill>
                  <a:srgbClr val="FF0000"/>
                </a:solidFill>
                <a:latin typeface="Futura Lt BT" pitchFamily="34" charset="0"/>
              </a:rPr>
              <a:t>i</a:t>
            </a:r>
            <a:r>
              <a:rPr lang="de-DE" altLang="de-DE" sz="1800">
                <a:solidFill>
                  <a:srgbClr val="FF0000"/>
                </a:solidFill>
                <a:latin typeface="Futura Lt BT" pitchFamily="34" charset="0"/>
              </a:rPr>
              <a:t> </a:t>
            </a:r>
            <a:r>
              <a:rPr lang="de-DE" altLang="de-DE">
                <a:solidFill>
                  <a:srgbClr val="FF0000"/>
                </a:solidFill>
                <a:latin typeface="Futura Lt BT" pitchFamily="34" charset="0"/>
              </a:rPr>
              <a:t>l</a:t>
            </a:r>
            <a:r>
              <a:rPr lang="de-DE" altLang="de-DE" sz="1800">
                <a:solidFill>
                  <a:srgbClr val="FF0000"/>
                </a:solidFill>
                <a:latin typeface="Futura Lt BT" pitchFamily="34" charset="0"/>
              </a:rPr>
              <a:t> </a:t>
            </a:r>
            <a:r>
              <a:rPr lang="de-DE" altLang="de-DE">
                <a:solidFill>
                  <a:srgbClr val="FF0000"/>
                </a:solidFill>
                <a:latin typeface="Futura Lt BT" pitchFamily="34" charset="0"/>
              </a:rPr>
              <a:t>l</a:t>
            </a:r>
            <a:r>
              <a:rPr lang="de-DE" altLang="de-DE" sz="1800">
                <a:solidFill>
                  <a:srgbClr val="FF0000"/>
                </a:solidFill>
                <a:latin typeface="Futura Lt BT" pitchFamily="34" charset="0"/>
              </a:rPr>
              <a:t> </a:t>
            </a:r>
            <a:r>
              <a:rPr lang="de-DE" altLang="de-DE">
                <a:solidFill>
                  <a:srgbClr val="FF0000"/>
                </a:solidFill>
                <a:latin typeface="Futura Lt BT" pitchFamily="34" charset="0"/>
              </a:rPr>
              <a:t>k</a:t>
            </a:r>
            <a:r>
              <a:rPr lang="de-DE" altLang="de-DE" sz="1800">
                <a:solidFill>
                  <a:srgbClr val="FF0000"/>
                </a:solidFill>
                <a:latin typeface="Futura Lt BT" pitchFamily="34" charset="0"/>
              </a:rPr>
              <a:t> </a:t>
            </a:r>
            <a:r>
              <a:rPr lang="de-DE" altLang="de-DE">
                <a:solidFill>
                  <a:srgbClr val="FF0000"/>
                </a:solidFill>
                <a:latin typeface="Futura Lt BT" pitchFamily="34" charset="0"/>
              </a:rPr>
              <a:t>o</a:t>
            </a:r>
            <a:r>
              <a:rPr lang="de-DE" altLang="de-DE" sz="1800">
                <a:solidFill>
                  <a:srgbClr val="FF0000"/>
                </a:solidFill>
                <a:latin typeface="Futura Lt BT" pitchFamily="34" charset="0"/>
              </a:rPr>
              <a:t> </a:t>
            </a:r>
            <a:r>
              <a:rPr lang="de-DE" altLang="de-DE">
                <a:solidFill>
                  <a:srgbClr val="FF0000"/>
                </a:solidFill>
                <a:latin typeface="Futura Lt BT" pitchFamily="34" charset="0"/>
              </a:rPr>
              <a:t>m</a:t>
            </a:r>
            <a:r>
              <a:rPr lang="de-DE" altLang="de-DE" sz="1800">
                <a:solidFill>
                  <a:srgbClr val="FF0000"/>
                </a:solidFill>
                <a:latin typeface="Futura Lt BT" pitchFamily="34" charset="0"/>
              </a:rPr>
              <a:t> </a:t>
            </a:r>
            <a:r>
              <a:rPr lang="de-DE" altLang="de-DE">
                <a:solidFill>
                  <a:srgbClr val="FF0000"/>
                </a:solidFill>
                <a:latin typeface="Futura Lt BT" pitchFamily="34" charset="0"/>
              </a:rPr>
              <a:t>m</a:t>
            </a:r>
            <a:r>
              <a:rPr lang="de-DE" altLang="de-DE" sz="1800">
                <a:solidFill>
                  <a:srgbClr val="FF0000"/>
                </a:solidFill>
                <a:latin typeface="Futura Lt BT" pitchFamily="34" charset="0"/>
              </a:rPr>
              <a:t> </a:t>
            </a:r>
            <a:r>
              <a:rPr lang="de-DE" altLang="de-DE">
                <a:solidFill>
                  <a:srgbClr val="FF0000"/>
                </a:solidFill>
                <a:latin typeface="Futura Lt BT" pitchFamily="34" charset="0"/>
              </a:rPr>
              <a:t>e</a:t>
            </a:r>
            <a:r>
              <a:rPr lang="de-DE" altLang="de-DE" sz="1800">
                <a:solidFill>
                  <a:srgbClr val="FF0000"/>
                </a:solidFill>
                <a:latin typeface="Futura Lt BT" pitchFamily="34" charset="0"/>
              </a:rPr>
              <a:t> </a:t>
            </a:r>
            <a:r>
              <a:rPr lang="de-DE" altLang="de-DE">
                <a:solidFill>
                  <a:srgbClr val="FF0000"/>
                </a:solidFill>
                <a:latin typeface="Futura Lt BT" pitchFamily="34" charset="0"/>
              </a:rPr>
              <a:t>n zum Elternabend</a:t>
            </a:r>
          </a:p>
        </p:txBody>
      </p:sp>
      <p:sp>
        <p:nvSpPr>
          <p:cNvPr id="4109" name="WordArt 34">
            <a:extLst>
              <a:ext uri="{FF2B5EF4-FFF2-40B4-BE49-F238E27FC236}">
                <a16:creationId xmlns:a16="http://schemas.microsoft.com/office/drawing/2014/main" id="{F9A1F6B3-82C4-19B5-2BED-C667EDAC41A7}"/>
              </a:ext>
            </a:extLst>
          </p:cNvPr>
          <p:cNvSpPr>
            <a:spLocks noChangeArrowheads="1" noChangeShapeType="1" noTextEdit="1"/>
          </p:cNvSpPr>
          <p:nvPr/>
        </p:nvSpPr>
        <p:spPr bwMode="auto">
          <a:xfrm>
            <a:off x="381000" y="685800"/>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4110" name="Picture 35" descr="PE00685_">
            <a:extLst>
              <a:ext uri="{FF2B5EF4-FFF2-40B4-BE49-F238E27FC236}">
                <a16:creationId xmlns:a16="http://schemas.microsoft.com/office/drawing/2014/main" id="{C73D2586-006B-7035-07CD-58EDEE5CB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36" descr="PE00686_">
            <a:extLst>
              <a:ext uri="{FF2B5EF4-FFF2-40B4-BE49-F238E27FC236}">
                <a16:creationId xmlns:a16="http://schemas.microsoft.com/office/drawing/2014/main" id="{4BE1D969-365A-D56B-5641-70B88B93E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38">
            <a:extLst>
              <a:ext uri="{FF2B5EF4-FFF2-40B4-BE49-F238E27FC236}">
                <a16:creationId xmlns:a16="http://schemas.microsoft.com/office/drawing/2014/main" id="{D6FEDB53-58B1-9373-D79A-1C456554497A}"/>
              </a:ext>
            </a:extLst>
          </p:cNvPr>
          <p:cNvSpPr>
            <a:spLocks noChangeArrowheads="1"/>
          </p:cNvSpPr>
          <p:nvPr/>
        </p:nvSpPr>
        <p:spPr bwMode="auto">
          <a:xfrm>
            <a:off x="1816100" y="27162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4113" name="Text Box 41">
            <a:extLst>
              <a:ext uri="{FF2B5EF4-FFF2-40B4-BE49-F238E27FC236}">
                <a16:creationId xmlns:a16="http://schemas.microsoft.com/office/drawing/2014/main" id="{1C625131-57FC-D7EF-E09B-23E3669E9169}"/>
              </a:ext>
            </a:extLst>
          </p:cNvPr>
          <p:cNvSpPr txBox="1">
            <a:spLocks noChangeArrowheads="1"/>
          </p:cNvSpPr>
          <p:nvPr/>
        </p:nvSpPr>
        <p:spPr bwMode="auto">
          <a:xfrm>
            <a:off x="2209800" y="3276600"/>
            <a:ext cx="66579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a:solidFill>
                  <a:srgbClr val="000066"/>
                </a:solidFill>
                <a:latin typeface="Futura Lt BT" pitchFamily="34" charset="0"/>
              </a:rPr>
              <a:t>IHR Kind kommt in die Schule!</a:t>
            </a:r>
          </a:p>
        </p:txBody>
      </p:sp>
      <p:sp>
        <p:nvSpPr>
          <p:cNvPr id="4114" name="Text Box 42">
            <a:extLst>
              <a:ext uri="{FF2B5EF4-FFF2-40B4-BE49-F238E27FC236}">
                <a16:creationId xmlns:a16="http://schemas.microsoft.com/office/drawing/2014/main" id="{26C95F71-2FE2-912C-28E0-9E3E6D687D15}"/>
              </a:ext>
            </a:extLst>
          </p:cNvPr>
          <p:cNvSpPr txBox="1">
            <a:spLocks noChangeArrowheads="1"/>
          </p:cNvSpPr>
          <p:nvPr/>
        </p:nvSpPr>
        <p:spPr bwMode="auto">
          <a:xfrm>
            <a:off x="2209800" y="4038600"/>
            <a:ext cx="66579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a:solidFill>
                  <a:srgbClr val="000066"/>
                </a:solidFill>
                <a:latin typeface="Futura Lt BT" pitchFamily="34" charset="0"/>
              </a:rPr>
              <a:t>Ist mein Kind  SCHULFÄHIG ?</a:t>
            </a:r>
          </a:p>
        </p:txBody>
      </p:sp>
      <p:sp>
        <p:nvSpPr>
          <p:cNvPr id="4115" name="Text Box 43">
            <a:extLst>
              <a:ext uri="{FF2B5EF4-FFF2-40B4-BE49-F238E27FC236}">
                <a16:creationId xmlns:a16="http://schemas.microsoft.com/office/drawing/2014/main" id="{5D49EED6-B6D0-18A6-6726-23C115D4E830}"/>
              </a:ext>
            </a:extLst>
          </p:cNvPr>
          <p:cNvSpPr txBox="1">
            <a:spLocks noChangeArrowheads="1"/>
          </p:cNvSpPr>
          <p:nvPr/>
        </p:nvSpPr>
        <p:spPr bwMode="auto">
          <a:xfrm>
            <a:off x="2209800" y="4800600"/>
            <a:ext cx="67818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a:solidFill>
                  <a:srgbClr val="000066"/>
                </a:solidFill>
                <a:latin typeface="Futura Lt BT" pitchFamily="34" charset="0"/>
              </a:rPr>
              <a:t>Definition Schulfähigkeit - Basiskompetenzen</a:t>
            </a:r>
          </a:p>
        </p:txBody>
      </p:sp>
      <p:sp>
        <p:nvSpPr>
          <p:cNvPr id="4116" name="Text Box 44">
            <a:extLst>
              <a:ext uri="{FF2B5EF4-FFF2-40B4-BE49-F238E27FC236}">
                <a16:creationId xmlns:a16="http://schemas.microsoft.com/office/drawing/2014/main" id="{CD1A129F-D867-D456-E007-BB0043AE0A61}"/>
              </a:ext>
            </a:extLst>
          </p:cNvPr>
          <p:cNvSpPr txBox="1">
            <a:spLocks noChangeArrowheads="1"/>
          </p:cNvSpPr>
          <p:nvPr/>
        </p:nvSpPr>
        <p:spPr bwMode="auto">
          <a:xfrm>
            <a:off x="2193925" y="5649913"/>
            <a:ext cx="66579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a:solidFill>
                  <a:srgbClr val="000066"/>
                </a:solidFill>
                <a:latin typeface="Futura Lt BT" pitchFamily="34" charset="0"/>
              </a:rPr>
              <a:t>Hilfen zum „Übergang“ von KiTa zur GS</a:t>
            </a:r>
          </a:p>
        </p:txBody>
      </p:sp>
    </p:spTree>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036" descr="D:\Eigene Graphiken\Scannergraphiken\Zeichnung Schulkind mit Tüte.tif">
            <a:extLst>
              <a:ext uri="{FF2B5EF4-FFF2-40B4-BE49-F238E27FC236}">
                <a16:creationId xmlns:a16="http://schemas.microsoft.com/office/drawing/2014/main" id="{85B252F6-261D-48CD-373B-92492F02A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19275"/>
            <a:ext cx="29908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Line 1026">
            <a:extLst>
              <a:ext uri="{FF2B5EF4-FFF2-40B4-BE49-F238E27FC236}">
                <a16:creationId xmlns:a16="http://schemas.microsoft.com/office/drawing/2014/main" id="{917D40C6-8B29-BCFC-690D-8E98DD9F1306}"/>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Line 1027">
            <a:extLst>
              <a:ext uri="{FF2B5EF4-FFF2-40B4-BE49-F238E27FC236}">
                <a16:creationId xmlns:a16="http://schemas.microsoft.com/office/drawing/2014/main" id="{CB4B1D18-E895-D700-2013-6F26688FBE2A}"/>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0" name="Text Box 1028">
            <a:extLst>
              <a:ext uri="{FF2B5EF4-FFF2-40B4-BE49-F238E27FC236}">
                <a16:creationId xmlns:a16="http://schemas.microsoft.com/office/drawing/2014/main" id="{3AF2238B-AAE3-1BD7-B357-F204EBCB02FD}"/>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r>
              <a:rPr lang="de-DE" altLang="de-DE" sz="1400" b="0">
                <a:latin typeface="Futura Lt BT" pitchFamily="34" charset="0"/>
              </a:rPr>
              <a:t>Diese Frage lässt sich nur im ehrlichen Miteinander von Elternhaus, Kindergarten und Schule einigermaßen treffend beantworten.</a:t>
            </a:r>
          </a:p>
        </p:txBody>
      </p:sp>
      <p:sp>
        <p:nvSpPr>
          <p:cNvPr id="19462" name="Rectangle 1029">
            <a:extLst>
              <a:ext uri="{FF2B5EF4-FFF2-40B4-BE49-F238E27FC236}">
                <a16:creationId xmlns:a16="http://schemas.microsoft.com/office/drawing/2014/main" id="{AD401CB2-7C29-2C50-844B-4793DFC74E11}"/>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9463" name="Rectangle 1030">
            <a:extLst>
              <a:ext uri="{FF2B5EF4-FFF2-40B4-BE49-F238E27FC236}">
                <a16:creationId xmlns:a16="http://schemas.microsoft.com/office/drawing/2014/main" id="{75DC902D-5F4D-DA16-10A1-A4DAC86CFD35}"/>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9464" name="Text Box 1031">
            <a:extLst>
              <a:ext uri="{FF2B5EF4-FFF2-40B4-BE49-F238E27FC236}">
                <a16:creationId xmlns:a16="http://schemas.microsoft.com/office/drawing/2014/main" id="{BB8F6079-E5A1-C45B-6981-F13C35C06FA1}"/>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12A1DDA6-2E83-4BD8-804A-FB7C09C0C698}" type="slidenum">
              <a:rPr lang="de-DE" altLang="de-DE" sz="1600" b="0">
                <a:latin typeface="Futura Lt BT" pitchFamily="34" charset="0"/>
              </a:rPr>
              <a:pPr eaLnBrk="1" hangingPunct="1">
                <a:spcBef>
                  <a:spcPct val="50000"/>
                </a:spcBef>
                <a:buFontTx/>
                <a:buNone/>
              </a:pPr>
              <a:t>10</a:t>
            </a:fld>
            <a:endParaRPr lang="de-DE" altLang="de-DE" sz="1600" b="0">
              <a:latin typeface="Futura Lt BT" pitchFamily="34" charset="0"/>
            </a:endParaRPr>
          </a:p>
        </p:txBody>
      </p:sp>
      <p:sp>
        <p:nvSpPr>
          <p:cNvPr id="19465" name="Text Box 1032">
            <a:extLst>
              <a:ext uri="{FF2B5EF4-FFF2-40B4-BE49-F238E27FC236}">
                <a16:creationId xmlns:a16="http://schemas.microsoft.com/office/drawing/2014/main" id="{0F728B78-9E52-57BB-3FF7-BDC243F4270A}"/>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pic>
        <p:nvPicPr>
          <p:cNvPr id="19466" name="Picture 1033" descr="PE00685_">
            <a:extLst>
              <a:ext uri="{FF2B5EF4-FFF2-40B4-BE49-F238E27FC236}">
                <a16:creationId xmlns:a16="http://schemas.microsoft.com/office/drawing/2014/main" id="{C4B916EF-AA41-6CA4-3641-536DF64E9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34" descr="PE00686_">
            <a:extLst>
              <a:ext uri="{FF2B5EF4-FFF2-40B4-BE49-F238E27FC236}">
                <a16:creationId xmlns:a16="http://schemas.microsoft.com/office/drawing/2014/main" id="{F3319253-AA66-F9CB-6E74-0EA71BE03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WordArt 1035">
            <a:extLst>
              <a:ext uri="{FF2B5EF4-FFF2-40B4-BE49-F238E27FC236}">
                <a16:creationId xmlns:a16="http://schemas.microsoft.com/office/drawing/2014/main" id="{9F75D00D-BA0E-23AE-7C37-9800D1E524CF}"/>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sp>
        <p:nvSpPr>
          <p:cNvPr id="147469" name="Text Box 1037">
            <a:extLst>
              <a:ext uri="{FF2B5EF4-FFF2-40B4-BE49-F238E27FC236}">
                <a16:creationId xmlns:a16="http://schemas.microsoft.com/office/drawing/2014/main" id="{8E2D25B2-7600-E67D-7DD0-7318D649BA05}"/>
              </a:ext>
            </a:extLst>
          </p:cNvPr>
          <p:cNvSpPr txBox="1">
            <a:spLocks noChangeArrowheads="1"/>
          </p:cNvSpPr>
          <p:nvPr/>
        </p:nvSpPr>
        <p:spPr bwMode="auto">
          <a:xfrm>
            <a:off x="3276600" y="6248400"/>
            <a:ext cx="5334000" cy="455613"/>
          </a:xfrm>
          <a:prstGeom prst="rect">
            <a:avLst/>
          </a:prstGeom>
          <a:solidFill>
            <a:srgbClr val="00FF99">
              <a:alpha val="50195"/>
            </a:srgbClr>
          </a:solidFill>
          <a:ln>
            <a:noFill/>
          </a:ln>
          <a:effectLst/>
          <a:extLst>
            <a:ext uri="{91240B29-F687-4F45-9708-019B960494DF}">
              <a14:hiddenLine xmlns:a14="http://schemas.microsoft.com/office/drawing/2010/main" w="31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72000" rIns="108000" bIns="72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b="0">
                <a:solidFill>
                  <a:srgbClr val="000099"/>
                </a:solidFill>
                <a:latin typeface="Futura Lt BT" pitchFamily="34" charset="0"/>
              </a:rPr>
              <a:t>Basiskompetenzen der Schulfähigkeit</a:t>
            </a:r>
          </a:p>
        </p:txBody>
      </p:sp>
      <p:sp>
        <p:nvSpPr>
          <p:cNvPr id="19470" name="Rectangle 1038">
            <a:extLst>
              <a:ext uri="{FF2B5EF4-FFF2-40B4-BE49-F238E27FC236}">
                <a16:creationId xmlns:a16="http://schemas.microsoft.com/office/drawing/2014/main" id="{BD9E20BC-7B02-FCAE-1F5E-DC20E07EB21D}"/>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rgbClr val="FF0000"/>
                </a:solidFill>
                <a:latin typeface="Futura Lt BT" pitchFamily="34" charset="0"/>
              </a:rPr>
              <a:t>Ist mein Kind schulfähig?</a:t>
            </a:r>
          </a:p>
        </p:txBody>
      </p:sp>
      <p:sp>
        <p:nvSpPr>
          <p:cNvPr id="147471" name="Text Box 1039">
            <a:extLst>
              <a:ext uri="{FF2B5EF4-FFF2-40B4-BE49-F238E27FC236}">
                <a16:creationId xmlns:a16="http://schemas.microsoft.com/office/drawing/2014/main" id="{09771D3A-D584-8818-B9C5-8231F09FD36A}"/>
              </a:ext>
            </a:extLst>
          </p:cNvPr>
          <p:cNvSpPr txBox="1">
            <a:spLocks noChangeArrowheads="1"/>
          </p:cNvSpPr>
          <p:nvPr/>
        </p:nvSpPr>
        <p:spPr bwMode="auto">
          <a:xfrm>
            <a:off x="4389438" y="4865688"/>
            <a:ext cx="3600450" cy="900112"/>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800">
                <a:solidFill>
                  <a:srgbClr val="000066"/>
                </a:solidFill>
                <a:latin typeface="Futura Lt BT" pitchFamily="34" charset="0"/>
              </a:rPr>
              <a:t>Emotionale Schulfähigkeit</a:t>
            </a:r>
          </a:p>
        </p:txBody>
      </p:sp>
      <p:sp>
        <p:nvSpPr>
          <p:cNvPr id="147472" name="Text Box 1040">
            <a:extLst>
              <a:ext uri="{FF2B5EF4-FFF2-40B4-BE49-F238E27FC236}">
                <a16:creationId xmlns:a16="http://schemas.microsoft.com/office/drawing/2014/main" id="{DB3AFC80-2EE4-7581-9F74-3BF0D8488A4A}"/>
              </a:ext>
            </a:extLst>
          </p:cNvPr>
          <p:cNvSpPr txBox="1">
            <a:spLocks noChangeArrowheads="1"/>
          </p:cNvSpPr>
          <p:nvPr/>
        </p:nvSpPr>
        <p:spPr bwMode="auto">
          <a:xfrm>
            <a:off x="4318000" y="3124200"/>
            <a:ext cx="1690688" cy="1690688"/>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800">
                <a:solidFill>
                  <a:srgbClr val="000066"/>
                </a:solidFill>
                <a:latin typeface="Futura Lt BT" pitchFamily="34" charset="0"/>
              </a:rPr>
              <a:t>Soziale Schulfähigkeit</a:t>
            </a:r>
          </a:p>
        </p:txBody>
      </p:sp>
      <p:sp>
        <p:nvSpPr>
          <p:cNvPr id="147473" name="Text Box 1041">
            <a:extLst>
              <a:ext uri="{FF2B5EF4-FFF2-40B4-BE49-F238E27FC236}">
                <a16:creationId xmlns:a16="http://schemas.microsoft.com/office/drawing/2014/main" id="{41C65C37-11C6-F205-BB10-1D894D07BF23}"/>
              </a:ext>
            </a:extLst>
          </p:cNvPr>
          <p:cNvSpPr txBox="1">
            <a:spLocks noChangeArrowheads="1"/>
          </p:cNvSpPr>
          <p:nvPr/>
        </p:nvSpPr>
        <p:spPr bwMode="auto">
          <a:xfrm>
            <a:off x="6189663" y="3124200"/>
            <a:ext cx="1690687" cy="1690688"/>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800">
                <a:solidFill>
                  <a:srgbClr val="000066"/>
                </a:solidFill>
                <a:latin typeface="Futura Lt BT" pitchFamily="34" charset="0"/>
              </a:rPr>
              <a:t>Motorische Schulfähigkeit</a:t>
            </a:r>
          </a:p>
        </p:txBody>
      </p:sp>
      <p:sp>
        <p:nvSpPr>
          <p:cNvPr id="19474" name="Rectangle 1043">
            <a:extLst>
              <a:ext uri="{FF2B5EF4-FFF2-40B4-BE49-F238E27FC236}">
                <a16:creationId xmlns:a16="http://schemas.microsoft.com/office/drawing/2014/main" id="{AB6F35AA-6967-43EE-90F4-B8D8486A9C51}"/>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47476" name="AutoShape 1044">
            <a:extLst>
              <a:ext uri="{FF2B5EF4-FFF2-40B4-BE49-F238E27FC236}">
                <a16:creationId xmlns:a16="http://schemas.microsoft.com/office/drawing/2014/main" id="{3B79BC95-C43B-28AB-95BF-FFDC94DFC6BE}"/>
              </a:ext>
            </a:extLst>
          </p:cNvPr>
          <p:cNvSpPr>
            <a:spLocks noChangeArrowheads="1"/>
          </p:cNvSpPr>
          <p:nvPr/>
        </p:nvSpPr>
        <p:spPr bwMode="auto">
          <a:xfrm>
            <a:off x="4318000" y="1981200"/>
            <a:ext cx="3598863" cy="1079500"/>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chemeClr val="bg1"/>
                </a:solidFill>
                <a:latin typeface="Futura Lt BT" pitchFamily="34" charset="0"/>
              </a:rPr>
              <a:t>Kognitive </a:t>
            </a:r>
            <a:br>
              <a:rPr lang="de-DE" altLang="de-DE" sz="2000">
                <a:solidFill>
                  <a:schemeClr val="bg1"/>
                </a:solidFill>
                <a:latin typeface="Futura Lt BT" pitchFamily="34" charset="0"/>
              </a:rPr>
            </a:br>
            <a:r>
              <a:rPr lang="de-DE" altLang="de-DE" sz="2000">
                <a:solidFill>
                  <a:schemeClr val="bg1"/>
                </a:solidFill>
                <a:latin typeface="Futura Lt BT" pitchFamily="34" charset="0"/>
              </a:rPr>
              <a:t>Schulfähigkeit</a:t>
            </a:r>
          </a:p>
        </p:txBody>
      </p:sp>
      <p:sp>
        <p:nvSpPr>
          <p:cNvPr id="147477" name="AutoShape 1045">
            <a:extLst>
              <a:ext uri="{FF2B5EF4-FFF2-40B4-BE49-F238E27FC236}">
                <a16:creationId xmlns:a16="http://schemas.microsoft.com/office/drawing/2014/main" id="{5010BF2D-E304-800C-9808-6BF5BC1AB2A9}"/>
              </a:ext>
            </a:extLst>
          </p:cNvPr>
          <p:cNvSpPr>
            <a:spLocks noChangeArrowheads="1"/>
          </p:cNvSpPr>
          <p:nvPr/>
        </p:nvSpPr>
        <p:spPr bwMode="auto">
          <a:xfrm>
            <a:off x="7848600" y="1752600"/>
            <a:ext cx="1079500" cy="4038600"/>
          </a:xfrm>
          <a:prstGeom prst="upArrow">
            <a:avLst>
              <a:gd name="adj1" fmla="val 50000"/>
              <a:gd name="adj2" fmla="val 93529"/>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2400">
              <a:solidFill>
                <a:srgbClr val="FF0000"/>
              </a:solidFill>
              <a:latin typeface="Futura Lt BT" pitchFamily="34" charset="0"/>
            </a:endParaRPr>
          </a:p>
        </p:txBody>
      </p:sp>
      <p:sp>
        <p:nvSpPr>
          <p:cNvPr id="147479" name="Text Box 1047">
            <a:extLst>
              <a:ext uri="{FF2B5EF4-FFF2-40B4-BE49-F238E27FC236}">
                <a16:creationId xmlns:a16="http://schemas.microsoft.com/office/drawing/2014/main" id="{F1F3DD73-1DEE-91FE-EE70-68388F300566}"/>
              </a:ext>
            </a:extLst>
          </p:cNvPr>
          <p:cNvSpPr txBox="1">
            <a:spLocks noChangeArrowheads="1"/>
          </p:cNvSpPr>
          <p:nvPr/>
        </p:nvSpPr>
        <p:spPr bwMode="auto">
          <a:xfrm rot="-5400000">
            <a:off x="7467600" y="3733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400">
                <a:solidFill>
                  <a:srgbClr val="FF0000"/>
                </a:solidFill>
                <a:latin typeface="Futura Lt BT" pitchFamily="34" charset="0"/>
              </a:rPr>
              <a:t>Sprache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7469"/>
                                        </p:tgtEl>
                                        <p:attrNameLst>
                                          <p:attrName>style.visibility</p:attrName>
                                        </p:attrNameLst>
                                      </p:cBhvr>
                                      <p:to>
                                        <p:strVal val="visible"/>
                                      </p:to>
                                    </p:set>
                                    <p:anim calcmode="lin" valueType="num">
                                      <p:cBhvr additive="base">
                                        <p:cTn id="13" dur="500" fill="hold"/>
                                        <p:tgtEl>
                                          <p:spTgt spid="147469"/>
                                        </p:tgtEl>
                                        <p:attrNameLst>
                                          <p:attrName>ppt_x</p:attrName>
                                        </p:attrNameLst>
                                      </p:cBhvr>
                                      <p:tavLst>
                                        <p:tav tm="0">
                                          <p:val>
                                            <p:strVal val="#ppt_x"/>
                                          </p:val>
                                        </p:tav>
                                        <p:tav tm="100000">
                                          <p:val>
                                            <p:strVal val="#ppt_x"/>
                                          </p:val>
                                        </p:tav>
                                      </p:tavLst>
                                    </p:anim>
                                    <p:anim calcmode="lin" valueType="num">
                                      <p:cBhvr additive="base">
                                        <p:cTn id="14" dur="500" fill="hold"/>
                                        <p:tgtEl>
                                          <p:spTgt spid="1474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7471"/>
                                        </p:tgtEl>
                                        <p:attrNameLst>
                                          <p:attrName>style.visibility</p:attrName>
                                        </p:attrNameLst>
                                      </p:cBhvr>
                                      <p:to>
                                        <p:strVal val="visible"/>
                                      </p:to>
                                    </p:set>
                                    <p:anim calcmode="lin" valueType="num">
                                      <p:cBhvr additive="base">
                                        <p:cTn id="19" dur="500" fill="hold"/>
                                        <p:tgtEl>
                                          <p:spTgt spid="147471"/>
                                        </p:tgtEl>
                                        <p:attrNameLst>
                                          <p:attrName>ppt_x</p:attrName>
                                        </p:attrNameLst>
                                      </p:cBhvr>
                                      <p:tavLst>
                                        <p:tav tm="0">
                                          <p:val>
                                            <p:strVal val="#ppt_x"/>
                                          </p:val>
                                        </p:tav>
                                        <p:tav tm="100000">
                                          <p:val>
                                            <p:strVal val="#ppt_x"/>
                                          </p:val>
                                        </p:tav>
                                      </p:tavLst>
                                    </p:anim>
                                    <p:anim calcmode="lin" valueType="num">
                                      <p:cBhvr additive="base">
                                        <p:cTn id="20" dur="500" fill="hold"/>
                                        <p:tgtEl>
                                          <p:spTgt spid="1474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7472"/>
                                        </p:tgtEl>
                                        <p:attrNameLst>
                                          <p:attrName>style.visibility</p:attrName>
                                        </p:attrNameLst>
                                      </p:cBhvr>
                                      <p:to>
                                        <p:strVal val="visible"/>
                                      </p:to>
                                    </p:set>
                                    <p:anim calcmode="lin" valueType="num">
                                      <p:cBhvr additive="base">
                                        <p:cTn id="25" dur="500" fill="hold"/>
                                        <p:tgtEl>
                                          <p:spTgt spid="147472"/>
                                        </p:tgtEl>
                                        <p:attrNameLst>
                                          <p:attrName>ppt_x</p:attrName>
                                        </p:attrNameLst>
                                      </p:cBhvr>
                                      <p:tavLst>
                                        <p:tav tm="0">
                                          <p:val>
                                            <p:strVal val="1+#ppt_w/2"/>
                                          </p:val>
                                        </p:tav>
                                        <p:tav tm="100000">
                                          <p:val>
                                            <p:strVal val="#ppt_x"/>
                                          </p:val>
                                        </p:tav>
                                      </p:tavLst>
                                    </p:anim>
                                    <p:anim calcmode="lin" valueType="num">
                                      <p:cBhvr additive="base">
                                        <p:cTn id="26" dur="500" fill="hold"/>
                                        <p:tgtEl>
                                          <p:spTgt spid="1474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47473"/>
                                        </p:tgtEl>
                                        <p:attrNameLst>
                                          <p:attrName>style.visibility</p:attrName>
                                        </p:attrNameLst>
                                      </p:cBhvr>
                                      <p:to>
                                        <p:strVal val="visible"/>
                                      </p:to>
                                    </p:set>
                                    <p:anim calcmode="lin" valueType="num">
                                      <p:cBhvr additive="base">
                                        <p:cTn id="31" dur="500" fill="hold"/>
                                        <p:tgtEl>
                                          <p:spTgt spid="147473"/>
                                        </p:tgtEl>
                                        <p:attrNameLst>
                                          <p:attrName>ppt_x</p:attrName>
                                        </p:attrNameLst>
                                      </p:cBhvr>
                                      <p:tavLst>
                                        <p:tav tm="0">
                                          <p:val>
                                            <p:strVal val="1+#ppt_w/2"/>
                                          </p:val>
                                        </p:tav>
                                        <p:tav tm="100000">
                                          <p:val>
                                            <p:strVal val="#ppt_x"/>
                                          </p:val>
                                        </p:tav>
                                      </p:tavLst>
                                    </p:anim>
                                    <p:anim calcmode="lin" valueType="num">
                                      <p:cBhvr additive="base">
                                        <p:cTn id="32" dur="500" fill="hold"/>
                                        <p:tgtEl>
                                          <p:spTgt spid="14747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47476"/>
                                        </p:tgtEl>
                                        <p:attrNameLst>
                                          <p:attrName>style.visibility</p:attrName>
                                        </p:attrNameLst>
                                      </p:cBhvr>
                                      <p:to>
                                        <p:strVal val="visible"/>
                                      </p:to>
                                    </p:set>
                                    <p:anim calcmode="lin" valueType="num">
                                      <p:cBhvr additive="base">
                                        <p:cTn id="37" dur="500" fill="hold"/>
                                        <p:tgtEl>
                                          <p:spTgt spid="147476"/>
                                        </p:tgtEl>
                                        <p:attrNameLst>
                                          <p:attrName>ppt_x</p:attrName>
                                        </p:attrNameLst>
                                      </p:cBhvr>
                                      <p:tavLst>
                                        <p:tav tm="0">
                                          <p:val>
                                            <p:strVal val="#ppt_x"/>
                                          </p:val>
                                        </p:tav>
                                        <p:tav tm="100000">
                                          <p:val>
                                            <p:strVal val="#ppt_x"/>
                                          </p:val>
                                        </p:tav>
                                      </p:tavLst>
                                    </p:anim>
                                    <p:anim calcmode="lin" valueType="num">
                                      <p:cBhvr additive="base">
                                        <p:cTn id="38" dur="500" fill="hold"/>
                                        <p:tgtEl>
                                          <p:spTgt spid="147476"/>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47477"/>
                                        </p:tgtEl>
                                        <p:attrNameLst>
                                          <p:attrName>style.visibility</p:attrName>
                                        </p:attrNameLst>
                                      </p:cBhvr>
                                      <p:to>
                                        <p:strVal val="visible"/>
                                      </p:to>
                                    </p:set>
                                    <p:animEffect transition="in" filter="wipe(down)">
                                      <p:cBhvr>
                                        <p:cTn id="43" dur="500"/>
                                        <p:tgtEl>
                                          <p:spTgt spid="14747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147479"/>
                                        </p:tgtEl>
                                        <p:attrNameLst>
                                          <p:attrName>style.visibility</p:attrName>
                                        </p:attrNameLst>
                                      </p:cBhvr>
                                      <p:to>
                                        <p:strVal val="visible"/>
                                      </p:to>
                                    </p:set>
                                    <p:animEffect transition="in" filter="wipe(down)">
                                      <p:cBhvr>
                                        <p:cTn id="48" dur="500"/>
                                        <p:tgtEl>
                                          <p:spTgt spid="147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autoUpdateAnimBg="0" advAuto="0"/>
      <p:bldP spid="147469" grpId="0" animBg="1" autoUpdateAnimBg="0"/>
      <p:bldP spid="147471" grpId="0" animBg="1" autoUpdateAnimBg="0"/>
      <p:bldP spid="147472" grpId="0" animBg="1" autoUpdateAnimBg="0"/>
      <p:bldP spid="147473" grpId="0" animBg="1" autoUpdateAnimBg="0"/>
      <p:bldP spid="147476" grpId="0" animBg="1" autoUpdateAnimBg="0"/>
      <p:bldP spid="147477" grpId="0" animBg="1" autoUpdateAnimBg="0"/>
      <p:bldP spid="14747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Line 2">
            <a:extLst>
              <a:ext uri="{FF2B5EF4-FFF2-40B4-BE49-F238E27FC236}">
                <a16:creationId xmlns:a16="http://schemas.microsoft.com/office/drawing/2014/main" id="{2E36E7F4-26EB-50AA-8DC4-D3F78AE1DA25}"/>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3" name="Line 3">
            <a:extLst>
              <a:ext uri="{FF2B5EF4-FFF2-40B4-BE49-F238E27FC236}">
                <a16:creationId xmlns:a16="http://schemas.microsoft.com/office/drawing/2014/main" id="{4322A387-DA97-0102-85DD-1EC158FE7978}"/>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4" name="Text Box 4">
            <a:extLst>
              <a:ext uri="{FF2B5EF4-FFF2-40B4-BE49-F238E27FC236}">
                <a16:creationId xmlns:a16="http://schemas.microsoft.com/office/drawing/2014/main" id="{80C8F512-D026-8D18-CE72-7D86DF7DCCEA}"/>
              </a:ext>
            </a:extLst>
          </p:cNvPr>
          <p:cNvSpPr txBox="1">
            <a:spLocks noChangeArrowheads="1"/>
          </p:cNvSpPr>
          <p:nvPr/>
        </p:nvSpPr>
        <p:spPr bwMode="auto">
          <a:xfrm>
            <a:off x="0" y="2014538"/>
            <a:ext cx="1752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endParaRPr lang="de-DE" altLang="de-DE" sz="2000" b="0">
              <a:latin typeface="Futura Lt BT" pitchFamily="34" charset="0"/>
            </a:endParaRPr>
          </a:p>
          <a:p>
            <a:pPr algn="r" eaLnBrk="1" hangingPunct="1">
              <a:spcBef>
                <a:spcPct val="40000"/>
              </a:spcBef>
              <a:spcAft>
                <a:spcPct val="190000"/>
              </a:spcAft>
              <a:buFontTx/>
              <a:buNone/>
            </a:pPr>
            <a:br>
              <a:rPr lang="de-DE" altLang="de-DE" sz="2000" b="0">
                <a:latin typeface="Futura Lt BT" pitchFamily="34" charset="0"/>
              </a:rPr>
            </a:br>
            <a:r>
              <a:rPr lang="de-DE" altLang="de-DE" sz="2000" b="0">
                <a:latin typeface="Futura Lt BT" pitchFamily="34" charset="0"/>
              </a:rPr>
              <a:t>Die </a:t>
            </a:r>
            <a:br>
              <a:rPr lang="de-DE" altLang="de-DE" sz="2000" b="0">
                <a:latin typeface="Futura Lt BT" pitchFamily="34" charset="0"/>
              </a:rPr>
            </a:br>
            <a:r>
              <a:rPr lang="de-DE" altLang="de-DE" sz="2000" b="0">
                <a:latin typeface="Futura Lt BT" pitchFamily="34" charset="0"/>
              </a:rPr>
              <a:t>Emotionale Schulfähigkeit (EQ) ist die Grundlage der allgemeinen Schulfähigkeit</a:t>
            </a:r>
          </a:p>
        </p:txBody>
      </p:sp>
      <p:sp>
        <p:nvSpPr>
          <p:cNvPr id="20485" name="Rectangle 5">
            <a:extLst>
              <a:ext uri="{FF2B5EF4-FFF2-40B4-BE49-F238E27FC236}">
                <a16:creationId xmlns:a16="http://schemas.microsoft.com/office/drawing/2014/main" id="{65EB263A-9CFC-35E5-25C4-8348BA10FDA7}"/>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0486" name="Text Box 6">
            <a:extLst>
              <a:ext uri="{FF2B5EF4-FFF2-40B4-BE49-F238E27FC236}">
                <a16:creationId xmlns:a16="http://schemas.microsoft.com/office/drawing/2014/main" id="{13A13F57-BA85-EF1B-357F-0C088AF14D7E}"/>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20487" name="WordArt 7">
            <a:extLst>
              <a:ext uri="{FF2B5EF4-FFF2-40B4-BE49-F238E27FC236}">
                <a16:creationId xmlns:a16="http://schemas.microsoft.com/office/drawing/2014/main" id="{B153BF77-9C52-6A9F-FFE7-FB04626596A8}"/>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20488" name="Picture 8" descr="PE00685_">
            <a:extLst>
              <a:ext uri="{FF2B5EF4-FFF2-40B4-BE49-F238E27FC236}">
                <a16:creationId xmlns:a16="http://schemas.microsoft.com/office/drawing/2014/main" id="{E8E01592-AB90-C327-40A1-5D2BD8D3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PE00686_">
            <a:extLst>
              <a:ext uri="{FF2B5EF4-FFF2-40B4-BE49-F238E27FC236}">
                <a16:creationId xmlns:a16="http://schemas.microsoft.com/office/drawing/2014/main" id="{25E9F317-7903-B5B7-411F-B06841246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a:extLst>
              <a:ext uri="{FF2B5EF4-FFF2-40B4-BE49-F238E27FC236}">
                <a16:creationId xmlns:a16="http://schemas.microsoft.com/office/drawing/2014/main" id="{EB8BDC14-063F-595F-CBDE-FEB9F0BF7B02}"/>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0491" name="Text Box 11">
            <a:extLst>
              <a:ext uri="{FF2B5EF4-FFF2-40B4-BE49-F238E27FC236}">
                <a16:creationId xmlns:a16="http://schemas.microsoft.com/office/drawing/2014/main" id="{2FE39426-1937-3B5B-B8E1-B1F6F6B76FF8}"/>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D4D432A-CE42-4A58-BC96-D7C6F289251D}" type="slidenum">
              <a:rPr lang="de-DE" altLang="de-DE" sz="1600" b="0">
                <a:latin typeface="Futura Lt BT" pitchFamily="34" charset="0"/>
              </a:rPr>
              <a:pPr eaLnBrk="1" hangingPunct="1">
                <a:spcBef>
                  <a:spcPct val="50000"/>
                </a:spcBef>
                <a:buFontTx/>
                <a:buNone/>
              </a:pPr>
              <a:t>11</a:t>
            </a:fld>
            <a:endParaRPr lang="de-DE" altLang="de-DE" sz="1600" b="0">
              <a:latin typeface="Futura Lt BT" pitchFamily="34" charset="0"/>
            </a:endParaRPr>
          </a:p>
        </p:txBody>
      </p:sp>
      <p:sp>
        <p:nvSpPr>
          <p:cNvPr id="20492" name="Rectangle 12">
            <a:extLst>
              <a:ext uri="{FF2B5EF4-FFF2-40B4-BE49-F238E27FC236}">
                <a16:creationId xmlns:a16="http://schemas.microsoft.com/office/drawing/2014/main" id="{9536FEDE-9053-A6A3-3662-8E4A4A6A3D23}"/>
              </a:ext>
            </a:extLst>
          </p:cNvPr>
          <p:cNvSpPr>
            <a:spLocks noGrp="1" noChangeArrowheads="1"/>
          </p:cNvSpPr>
          <p:nvPr>
            <p:ph type="title" idx="4294967295"/>
          </p:nvPr>
        </p:nvSpPr>
        <p:spPr>
          <a:xfrm>
            <a:off x="1828800" y="76200"/>
            <a:ext cx="1158875" cy="263525"/>
          </a:xfrm>
        </p:spPr>
        <p:txBody>
          <a:bodyPr lIns="0" tIns="0" rIns="0" bIns="0"/>
          <a:lstStyle/>
          <a:p>
            <a:pPr algn="l" eaLnBrk="1" hangingPunct="1"/>
            <a:r>
              <a:rPr lang="de-DE" altLang="de-DE" sz="800">
                <a:solidFill>
                  <a:schemeClr val="bg1"/>
                </a:solidFill>
                <a:latin typeface="Futura Lt BT" pitchFamily="34" charset="0"/>
              </a:rPr>
              <a:t>1a. Emotionale Schulfähigkeit</a:t>
            </a:r>
          </a:p>
        </p:txBody>
      </p:sp>
      <p:sp>
        <p:nvSpPr>
          <p:cNvPr id="20493" name="Rectangle 14">
            <a:extLst>
              <a:ext uri="{FF2B5EF4-FFF2-40B4-BE49-F238E27FC236}">
                <a16:creationId xmlns:a16="http://schemas.microsoft.com/office/drawing/2014/main" id="{70CB5FE9-1BCF-84FE-B1B5-44C57F846E2A}"/>
              </a:ext>
            </a:extLst>
          </p:cNvPr>
          <p:cNvSpPr>
            <a:spLocks noChangeArrowheads="1"/>
          </p:cNvSpPr>
          <p:nvPr/>
        </p:nvSpPr>
        <p:spPr bwMode="auto">
          <a:xfrm>
            <a:off x="1979613" y="1636713"/>
            <a:ext cx="6867525" cy="5235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0494" name="Rectangle 15">
            <a:extLst>
              <a:ext uri="{FF2B5EF4-FFF2-40B4-BE49-F238E27FC236}">
                <a16:creationId xmlns:a16="http://schemas.microsoft.com/office/drawing/2014/main" id="{2B42A299-6556-D2A6-CD77-4CA804A2D895}"/>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0495" name="Text Box 16">
            <a:extLst>
              <a:ext uri="{FF2B5EF4-FFF2-40B4-BE49-F238E27FC236}">
                <a16:creationId xmlns:a16="http://schemas.microsoft.com/office/drawing/2014/main" id="{7E4F2E51-78A3-2C08-3553-42B51282411A}"/>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1</a:t>
            </a:r>
          </a:p>
        </p:txBody>
      </p:sp>
      <p:sp>
        <p:nvSpPr>
          <p:cNvPr id="20496" name="Text Box 17">
            <a:extLst>
              <a:ext uri="{FF2B5EF4-FFF2-40B4-BE49-F238E27FC236}">
                <a16:creationId xmlns:a16="http://schemas.microsoft.com/office/drawing/2014/main" id="{B4520758-3CEC-19F8-B301-A318BE22A531}"/>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Emotionale Schulfähigkeit</a:t>
            </a:r>
          </a:p>
        </p:txBody>
      </p:sp>
      <p:sp>
        <p:nvSpPr>
          <p:cNvPr id="132114" name="Text Box 18">
            <a:extLst>
              <a:ext uri="{FF2B5EF4-FFF2-40B4-BE49-F238E27FC236}">
                <a16:creationId xmlns:a16="http://schemas.microsoft.com/office/drawing/2014/main" id="{B5B2B3DF-76EA-0DA5-715C-295B7C3FDCCC}"/>
              </a:ext>
            </a:extLst>
          </p:cNvPr>
          <p:cNvSpPr txBox="1">
            <a:spLocks noChangeArrowheads="1"/>
          </p:cNvSpPr>
          <p:nvPr/>
        </p:nvSpPr>
        <p:spPr bwMode="auto">
          <a:xfrm>
            <a:off x="2268538" y="2205038"/>
            <a:ext cx="6696075" cy="3598862"/>
          </a:xfrm>
          <a:prstGeom prst="rect">
            <a:avLst/>
          </a:prstGeom>
          <a:solidFill>
            <a:srgbClr val="EBF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400">
                <a:latin typeface="Futura Lt BT" pitchFamily="34" charset="0"/>
              </a:rPr>
              <a:t>bedeutet:</a:t>
            </a:r>
          </a:p>
          <a:p>
            <a:pPr eaLnBrk="1" hangingPunct="1">
              <a:spcBef>
                <a:spcPct val="0"/>
              </a:spcBef>
              <a:buFontTx/>
              <a:buNone/>
            </a:pPr>
            <a:endParaRPr lang="de-DE" altLang="de-DE" sz="2400">
              <a:latin typeface="Futura Lt BT" pitchFamily="34" charset="0"/>
            </a:endParaRPr>
          </a:p>
          <a:p>
            <a:pPr eaLnBrk="1" hangingPunct="1">
              <a:spcBef>
                <a:spcPct val="0"/>
              </a:spcBef>
            </a:pPr>
            <a:r>
              <a:rPr lang="de-DE" altLang="de-DE" sz="2400">
                <a:latin typeface="Futura Lt BT" pitchFamily="34" charset="0"/>
              </a:rPr>
              <a:t>Belastbarkeit besitzen</a:t>
            </a:r>
          </a:p>
          <a:p>
            <a:pPr eaLnBrk="1" hangingPunct="1">
              <a:lnSpc>
                <a:spcPct val="150000"/>
              </a:lnSpc>
              <a:spcBef>
                <a:spcPct val="0"/>
              </a:spcBef>
            </a:pPr>
            <a:r>
              <a:rPr lang="de-DE" altLang="de-DE" sz="2400">
                <a:latin typeface="Futura Lt BT" pitchFamily="34" charset="0"/>
              </a:rPr>
              <a:t>Enttäuschungen ertragen können</a:t>
            </a:r>
          </a:p>
          <a:p>
            <a:pPr eaLnBrk="1" hangingPunct="1">
              <a:lnSpc>
                <a:spcPct val="150000"/>
              </a:lnSpc>
              <a:spcBef>
                <a:spcPct val="0"/>
              </a:spcBef>
            </a:pPr>
            <a:r>
              <a:rPr lang="de-DE" altLang="de-DE" sz="2400">
                <a:latin typeface="Futura Lt BT" pitchFamily="34" charset="0"/>
              </a:rPr>
              <a:t>neue, unbekannte Situationen angstfrei   </a:t>
            </a:r>
          </a:p>
          <a:p>
            <a:pPr eaLnBrk="1" hangingPunct="1">
              <a:lnSpc>
                <a:spcPct val="150000"/>
              </a:lnSpc>
              <a:spcBef>
                <a:spcPct val="0"/>
              </a:spcBef>
              <a:buFontTx/>
              <a:buNone/>
            </a:pPr>
            <a:r>
              <a:rPr lang="de-DE" altLang="de-DE" sz="2400">
                <a:latin typeface="Futura Lt BT" pitchFamily="34" charset="0"/>
              </a:rPr>
              <a:t>  wahrnehmen können</a:t>
            </a:r>
          </a:p>
          <a:p>
            <a:pPr eaLnBrk="1" hangingPunct="1">
              <a:lnSpc>
                <a:spcPct val="150000"/>
              </a:lnSpc>
              <a:spcBef>
                <a:spcPct val="0"/>
              </a:spcBef>
            </a:pPr>
            <a:r>
              <a:rPr lang="de-DE" altLang="de-DE" sz="2400">
                <a:latin typeface="Futura Lt BT" pitchFamily="34" charset="0"/>
              </a:rPr>
              <a:t>Zuversicht besitzen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114">
                                            <p:txEl>
                                              <p:pRg st="2" end="2"/>
                                            </p:txEl>
                                          </p:spTgt>
                                        </p:tgtEl>
                                        <p:attrNameLst>
                                          <p:attrName>style.visibility</p:attrName>
                                        </p:attrNameLst>
                                      </p:cBhvr>
                                      <p:to>
                                        <p:strVal val="visible"/>
                                      </p:to>
                                    </p:set>
                                    <p:anim calcmode="lin" valueType="num">
                                      <p:cBhvr additive="base">
                                        <p:cTn id="7" dur="500" fill="hold"/>
                                        <p:tgtEl>
                                          <p:spTgt spid="1321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1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114">
                                            <p:txEl>
                                              <p:pRg st="3" end="3"/>
                                            </p:txEl>
                                          </p:spTgt>
                                        </p:tgtEl>
                                        <p:attrNameLst>
                                          <p:attrName>style.visibility</p:attrName>
                                        </p:attrNameLst>
                                      </p:cBhvr>
                                      <p:to>
                                        <p:strVal val="visible"/>
                                      </p:to>
                                    </p:set>
                                    <p:anim calcmode="lin" valueType="num">
                                      <p:cBhvr additive="base">
                                        <p:cTn id="13" dur="500" fill="hold"/>
                                        <p:tgtEl>
                                          <p:spTgt spid="13211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1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2114">
                                            <p:txEl>
                                              <p:pRg st="4" end="4"/>
                                            </p:txEl>
                                          </p:spTgt>
                                        </p:tgtEl>
                                        <p:attrNameLst>
                                          <p:attrName>style.visibility</p:attrName>
                                        </p:attrNameLst>
                                      </p:cBhvr>
                                      <p:to>
                                        <p:strVal val="visible"/>
                                      </p:to>
                                    </p:set>
                                    <p:anim calcmode="lin" valueType="num">
                                      <p:cBhvr additive="base">
                                        <p:cTn id="19" dur="500" fill="hold"/>
                                        <p:tgtEl>
                                          <p:spTgt spid="1321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11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2114">
                                            <p:txEl>
                                              <p:pRg st="5" end="5"/>
                                            </p:txEl>
                                          </p:spTgt>
                                        </p:tgtEl>
                                        <p:attrNameLst>
                                          <p:attrName>style.visibility</p:attrName>
                                        </p:attrNameLst>
                                      </p:cBhvr>
                                      <p:to>
                                        <p:strVal val="visible"/>
                                      </p:to>
                                    </p:set>
                                    <p:anim calcmode="lin" valueType="num">
                                      <p:cBhvr additive="base">
                                        <p:cTn id="23" dur="500" fill="hold"/>
                                        <p:tgtEl>
                                          <p:spTgt spid="13211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21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32114">
                                            <p:txEl>
                                              <p:pRg st="6" end="6"/>
                                            </p:txEl>
                                          </p:spTgt>
                                        </p:tgtEl>
                                        <p:attrNameLst>
                                          <p:attrName>style.visibility</p:attrName>
                                        </p:attrNameLst>
                                      </p:cBhvr>
                                      <p:to>
                                        <p:strVal val="visible"/>
                                      </p:to>
                                    </p:set>
                                    <p:anim calcmode="lin" valueType="num">
                                      <p:cBhvr additive="base">
                                        <p:cTn id="29" dur="500" fill="hold"/>
                                        <p:tgtEl>
                                          <p:spTgt spid="13211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21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067" descr="D:\Eigene Dateien\03 Bilder Schule\00 Kameraordner Schule\2006-12-08-1141-42\SS helfen SS.JPG">
            <a:extLst>
              <a:ext uri="{FF2B5EF4-FFF2-40B4-BE49-F238E27FC236}">
                <a16:creationId xmlns:a16="http://schemas.microsoft.com/office/drawing/2014/main" id="{5D316ED0-8E5F-D791-51ED-CB1F4B3E6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674813"/>
            <a:ext cx="69103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Line 2050">
            <a:extLst>
              <a:ext uri="{FF2B5EF4-FFF2-40B4-BE49-F238E27FC236}">
                <a16:creationId xmlns:a16="http://schemas.microsoft.com/office/drawing/2014/main" id="{92757D8B-820F-0D26-C3DB-3B500FA9A178}"/>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Line 2051">
            <a:extLst>
              <a:ext uri="{FF2B5EF4-FFF2-40B4-BE49-F238E27FC236}">
                <a16:creationId xmlns:a16="http://schemas.microsoft.com/office/drawing/2014/main" id="{09F6C61D-4BF6-D812-11B5-67F4318A98F1}"/>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Text Box 2052">
            <a:extLst>
              <a:ext uri="{FF2B5EF4-FFF2-40B4-BE49-F238E27FC236}">
                <a16:creationId xmlns:a16="http://schemas.microsoft.com/office/drawing/2014/main" id="{ABB0ABE8-065A-E7B8-CF40-5111D5CEC0F2}"/>
              </a:ext>
            </a:extLst>
          </p:cNvPr>
          <p:cNvSpPr txBox="1">
            <a:spLocks noChangeArrowheads="1"/>
          </p:cNvSpPr>
          <p:nvPr/>
        </p:nvSpPr>
        <p:spPr bwMode="auto">
          <a:xfrm>
            <a:off x="0" y="2014538"/>
            <a:ext cx="1752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endParaRPr lang="de-DE" altLang="de-DE" sz="2000" b="0">
              <a:latin typeface="Futura Lt BT" pitchFamily="34" charset="0"/>
            </a:endParaRPr>
          </a:p>
          <a:p>
            <a:pPr algn="r" eaLnBrk="1" hangingPunct="1">
              <a:spcBef>
                <a:spcPct val="40000"/>
              </a:spcBef>
              <a:spcAft>
                <a:spcPct val="190000"/>
              </a:spcAft>
              <a:buFontTx/>
              <a:buNone/>
            </a:pPr>
            <a:br>
              <a:rPr lang="de-DE" altLang="de-DE" sz="2000" b="0">
                <a:latin typeface="Futura Lt BT" pitchFamily="34" charset="0"/>
              </a:rPr>
            </a:br>
            <a:r>
              <a:rPr lang="de-DE" altLang="de-DE" sz="2000" b="0">
                <a:latin typeface="Futura Lt BT" pitchFamily="34" charset="0"/>
              </a:rPr>
              <a:t>Die Ausprägung der sozialen Schulfähigkeit (SQ) richtet sich nach der Ausprägung der emotionalen Schulfähigkeit</a:t>
            </a:r>
          </a:p>
        </p:txBody>
      </p:sp>
      <p:sp>
        <p:nvSpPr>
          <p:cNvPr id="22534" name="Rectangle 2053">
            <a:extLst>
              <a:ext uri="{FF2B5EF4-FFF2-40B4-BE49-F238E27FC236}">
                <a16:creationId xmlns:a16="http://schemas.microsoft.com/office/drawing/2014/main" id="{3873B99D-4CB0-3216-180D-D84C0E02FDB1}"/>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2535" name="Text Box 2054">
            <a:extLst>
              <a:ext uri="{FF2B5EF4-FFF2-40B4-BE49-F238E27FC236}">
                <a16:creationId xmlns:a16="http://schemas.microsoft.com/office/drawing/2014/main" id="{CB235C05-05F9-B6F2-3382-5C046588B000}"/>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22536" name="WordArt 2055">
            <a:extLst>
              <a:ext uri="{FF2B5EF4-FFF2-40B4-BE49-F238E27FC236}">
                <a16:creationId xmlns:a16="http://schemas.microsoft.com/office/drawing/2014/main" id="{641E7F2C-69DD-3864-ABB1-82CA0BA4D124}"/>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22537" name="Picture 2056" descr="PE00685_">
            <a:extLst>
              <a:ext uri="{FF2B5EF4-FFF2-40B4-BE49-F238E27FC236}">
                <a16:creationId xmlns:a16="http://schemas.microsoft.com/office/drawing/2014/main" id="{B3F6616A-7701-30C6-CAFC-66555A559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057" descr="PE00686_">
            <a:extLst>
              <a:ext uri="{FF2B5EF4-FFF2-40B4-BE49-F238E27FC236}">
                <a16:creationId xmlns:a16="http://schemas.microsoft.com/office/drawing/2014/main" id="{059F601B-3839-8CFA-AA3F-AC9238021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2058">
            <a:extLst>
              <a:ext uri="{FF2B5EF4-FFF2-40B4-BE49-F238E27FC236}">
                <a16:creationId xmlns:a16="http://schemas.microsoft.com/office/drawing/2014/main" id="{4B1B4AC7-31F5-CE55-6F12-A7B68A2C67BE}"/>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2540" name="Text Box 2059">
            <a:extLst>
              <a:ext uri="{FF2B5EF4-FFF2-40B4-BE49-F238E27FC236}">
                <a16:creationId xmlns:a16="http://schemas.microsoft.com/office/drawing/2014/main" id="{B76CD341-EEAA-38B7-EF40-E228E2D0006F}"/>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909BACAF-CDA5-40A5-B48A-1B54D6DD437A}" type="slidenum">
              <a:rPr lang="de-DE" altLang="de-DE" sz="1600" b="0">
                <a:latin typeface="Futura Lt BT" pitchFamily="34" charset="0"/>
              </a:rPr>
              <a:pPr eaLnBrk="1" hangingPunct="1">
                <a:spcBef>
                  <a:spcPct val="50000"/>
                </a:spcBef>
                <a:buFontTx/>
                <a:buNone/>
              </a:pPr>
              <a:t>12</a:t>
            </a:fld>
            <a:endParaRPr lang="de-DE" altLang="de-DE" sz="1600" b="0">
              <a:latin typeface="Futura Lt BT" pitchFamily="34" charset="0"/>
            </a:endParaRPr>
          </a:p>
        </p:txBody>
      </p:sp>
      <p:sp>
        <p:nvSpPr>
          <p:cNvPr id="22541" name="Rectangle 2060">
            <a:extLst>
              <a:ext uri="{FF2B5EF4-FFF2-40B4-BE49-F238E27FC236}">
                <a16:creationId xmlns:a16="http://schemas.microsoft.com/office/drawing/2014/main" id="{E64F50D3-A4D1-0BAD-2AE9-14339AE23E5A}"/>
              </a:ext>
            </a:extLst>
          </p:cNvPr>
          <p:cNvSpPr>
            <a:spLocks noGrp="1" noChangeArrowheads="1"/>
          </p:cNvSpPr>
          <p:nvPr>
            <p:ph type="title" idx="4294967295"/>
          </p:nvPr>
        </p:nvSpPr>
        <p:spPr>
          <a:xfrm>
            <a:off x="1828800" y="76200"/>
            <a:ext cx="1158875" cy="263525"/>
          </a:xfrm>
        </p:spPr>
        <p:txBody>
          <a:bodyPr lIns="0" tIns="0" rIns="0" bIns="0"/>
          <a:lstStyle/>
          <a:p>
            <a:pPr algn="l" eaLnBrk="1" hangingPunct="1"/>
            <a:r>
              <a:rPr lang="de-DE" altLang="de-DE" sz="800">
                <a:solidFill>
                  <a:schemeClr val="bg1"/>
                </a:solidFill>
                <a:latin typeface="Futura Lt BT" pitchFamily="34" charset="0"/>
              </a:rPr>
              <a:t>2a. Soziale Schulfähigkeit</a:t>
            </a:r>
          </a:p>
        </p:txBody>
      </p:sp>
      <p:sp>
        <p:nvSpPr>
          <p:cNvPr id="22542" name="Rectangle 2062">
            <a:extLst>
              <a:ext uri="{FF2B5EF4-FFF2-40B4-BE49-F238E27FC236}">
                <a16:creationId xmlns:a16="http://schemas.microsoft.com/office/drawing/2014/main" id="{8B17D69E-10F2-9721-BE54-CF09C9EE4CB6}"/>
              </a:ext>
            </a:extLst>
          </p:cNvPr>
          <p:cNvSpPr>
            <a:spLocks noChangeArrowheads="1"/>
          </p:cNvSpPr>
          <p:nvPr/>
        </p:nvSpPr>
        <p:spPr bwMode="auto">
          <a:xfrm>
            <a:off x="1816100" y="1636713"/>
            <a:ext cx="7089775" cy="5207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2543" name="Rectangle 2063">
            <a:extLst>
              <a:ext uri="{FF2B5EF4-FFF2-40B4-BE49-F238E27FC236}">
                <a16:creationId xmlns:a16="http://schemas.microsoft.com/office/drawing/2014/main" id="{958F9EBE-57B6-D959-293E-6D33A0A0A0E6}"/>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2544" name="Text Box 2064">
            <a:extLst>
              <a:ext uri="{FF2B5EF4-FFF2-40B4-BE49-F238E27FC236}">
                <a16:creationId xmlns:a16="http://schemas.microsoft.com/office/drawing/2014/main" id="{082D5A07-9137-B6D3-23E8-ECA6D44DAD28}"/>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2</a:t>
            </a:r>
          </a:p>
        </p:txBody>
      </p:sp>
      <p:sp>
        <p:nvSpPr>
          <p:cNvPr id="22545" name="Text Box 2065">
            <a:extLst>
              <a:ext uri="{FF2B5EF4-FFF2-40B4-BE49-F238E27FC236}">
                <a16:creationId xmlns:a16="http://schemas.microsoft.com/office/drawing/2014/main" id="{8B75DD4F-63B9-2847-D824-A282F2397BD3}"/>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Soziale Schulfähigkeit</a:t>
            </a:r>
          </a:p>
        </p:txBody>
      </p:sp>
      <p:sp>
        <p:nvSpPr>
          <p:cNvPr id="134162" name="Text Box 2066">
            <a:extLst>
              <a:ext uri="{FF2B5EF4-FFF2-40B4-BE49-F238E27FC236}">
                <a16:creationId xmlns:a16="http://schemas.microsoft.com/office/drawing/2014/main" id="{999F93F1-50C1-28F8-D8FC-320632FA1EEC}"/>
              </a:ext>
            </a:extLst>
          </p:cNvPr>
          <p:cNvSpPr txBox="1">
            <a:spLocks noChangeArrowheads="1"/>
          </p:cNvSpPr>
          <p:nvPr/>
        </p:nvSpPr>
        <p:spPr bwMode="auto">
          <a:xfrm>
            <a:off x="2339975" y="2590800"/>
            <a:ext cx="6575425" cy="3598863"/>
          </a:xfrm>
          <a:prstGeom prst="rect">
            <a:avLst/>
          </a:prstGeom>
          <a:solidFill>
            <a:srgbClr val="EBF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400">
                <a:latin typeface="Futura Lt BT" pitchFamily="34" charset="0"/>
              </a:rPr>
              <a:t>bedeutet:</a:t>
            </a:r>
          </a:p>
          <a:p>
            <a:pPr eaLnBrk="1" hangingPunct="1">
              <a:spcBef>
                <a:spcPct val="0"/>
              </a:spcBef>
              <a:buFontTx/>
              <a:buNone/>
            </a:pPr>
            <a:endParaRPr lang="de-DE" altLang="de-DE" sz="2400">
              <a:latin typeface="Futura Lt BT" pitchFamily="34" charset="0"/>
            </a:endParaRPr>
          </a:p>
          <a:p>
            <a:pPr eaLnBrk="1" hangingPunct="1">
              <a:lnSpc>
                <a:spcPct val="150000"/>
              </a:lnSpc>
              <a:spcBef>
                <a:spcPct val="0"/>
              </a:spcBef>
            </a:pPr>
            <a:r>
              <a:rPr lang="de-DE" altLang="de-DE" sz="1800">
                <a:latin typeface="Futura Lt BT" pitchFamily="34" charset="0"/>
              </a:rPr>
              <a:t> </a:t>
            </a:r>
            <a:r>
              <a:rPr lang="de-DE" altLang="de-DE" sz="2400">
                <a:latin typeface="Futura Lt BT" pitchFamily="34" charset="0"/>
              </a:rPr>
              <a:t>zuhören können</a:t>
            </a:r>
          </a:p>
          <a:p>
            <a:pPr eaLnBrk="1" hangingPunct="1">
              <a:lnSpc>
                <a:spcPct val="150000"/>
              </a:lnSpc>
              <a:spcBef>
                <a:spcPct val="0"/>
              </a:spcBef>
            </a:pPr>
            <a:r>
              <a:rPr lang="de-DE" altLang="de-DE" sz="2400">
                <a:latin typeface="Futura Lt BT" pitchFamily="34" charset="0"/>
              </a:rPr>
              <a:t>sich in der Gruppe angesprochen fühlen</a:t>
            </a:r>
          </a:p>
          <a:p>
            <a:pPr eaLnBrk="1" hangingPunct="1">
              <a:lnSpc>
                <a:spcPct val="150000"/>
              </a:lnSpc>
              <a:spcBef>
                <a:spcPct val="0"/>
              </a:spcBef>
            </a:pPr>
            <a:r>
              <a:rPr lang="de-DE" altLang="de-DE" sz="2400">
                <a:latin typeface="Futura Lt BT" pitchFamily="34" charset="0"/>
              </a:rPr>
              <a:t>Regelbedeutung erfassen und Regeln einhalten</a:t>
            </a:r>
          </a:p>
          <a:p>
            <a:pPr eaLnBrk="1" hangingPunct="1">
              <a:lnSpc>
                <a:spcPct val="150000"/>
              </a:lnSpc>
              <a:spcBef>
                <a:spcPct val="0"/>
              </a:spcBef>
              <a:buFontTx/>
              <a:buNone/>
            </a:pPr>
            <a:r>
              <a:rPr lang="de-DE" altLang="de-DE" sz="2400">
                <a:latin typeface="Futura Lt BT" pitchFamily="34" charset="0"/>
              </a:rPr>
              <a:t>  können</a:t>
            </a:r>
          </a:p>
          <a:p>
            <a:pPr eaLnBrk="1" hangingPunct="1">
              <a:lnSpc>
                <a:spcPct val="150000"/>
              </a:lnSpc>
              <a:spcBef>
                <a:spcPct val="0"/>
              </a:spcBef>
            </a:pPr>
            <a:r>
              <a:rPr lang="de-DE" altLang="de-DE" sz="2400">
                <a:latin typeface="Futura Lt BT" pitchFamily="34" charset="0"/>
              </a:rPr>
              <a:t>konstruktive Konfliktlöseverhaltensweisen haben</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4162">
                                            <p:txEl>
                                              <p:pRg st="2" end="2"/>
                                            </p:txEl>
                                          </p:spTgt>
                                        </p:tgtEl>
                                        <p:attrNameLst>
                                          <p:attrName>style.visibility</p:attrName>
                                        </p:attrNameLst>
                                      </p:cBhvr>
                                      <p:to>
                                        <p:strVal val="visible"/>
                                      </p:to>
                                    </p:set>
                                    <p:animEffect transition="in" filter="fade">
                                      <p:cBhvr>
                                        <p:cTn id="7" dur="1000"/>
                                        <p:tgtEl>
                                          <p:spTgt spid="134162">
                                            <p:txEl>
                                              <p:pRg st="2" end="2"/>
                                            </p:txEl>
                                          </p:spTgt>
                                        </p:tgtEl>
                                      </p:cBhvr>
                                    </p:animEffect>
                                    <p:anim calcmode="lin" valueType="num">
                                      <p:cBhvr>
                                        <p:cTn id="8" dur="1000" fill="hold"/>
                                        <p:tgtEl>
                                          <p:spTgt spid="13416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41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4162">
                                            <p:txEl>
                                              <p:pRg st="3" end="3"/>
                                            </p:txEl>
                                          </p:spTgt>
                                        </p:tgtEl>
                                        <p:attrNameLst>
                                          <p:attrName>style.visibility</p:attrName>
                                        </p:attrNameLst>
                                      </p:cBhvr>
                                      <p:to>
                                        <p:strVal val="visible"/>
                                      </p:to>
                                    </p:set>
                                    <p:animEffect transition="in" filter="fade">
                                      <p:cBhvr>
                                        <p:cTn id="14" dur="1000"/>
                                        <p:tgtEl>
                                          <p:spTgt spid="134162">
                                            <p:txEl>
                                              <p:pRg st="3" end="3"/>
                                            </p:txEl>
                                          </p:spTgt>
                                        </p:tgtEl>
                                      </p:cBhvr>
                                    </p:animEffect>
                                    <p:anim calcmode="lin" valueType="num">
                                      <p:cBhvr>
                                        <p:cTn id="15" dur="1000" fill="hold"/>
                                        <p:tgtEl>
                                          <p:spTgt spid="13416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41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4162">
                                            <p:txEl>
                                              <p:pRg st="4" end="4"/>
                                            </p:txEl>
                                          </p:spTgt>
                                        </p:tgtEl>
                                        <p:attrNameLst>
                                          <p:attrName>style.visibility</p:attrName>
                                        </p:attrNameLst>
                                      </p:cBhvr>
                                      <p:to>
                                        <p:strVal val="visible"/>
                                      </p:to>
                                    </p:set>
                                    <p:animEffect transition="in" filter="fade">
                                      <p:cBhvr>
                                        <p:cTn id="21" dur="1000"/>
                                        <p:tgtEl>
                                          <p:spTgt spid="134162">
                                            <p:txEl>
                                              <p:pRg st="4" end="4"/>
                                            </p:txEl>
                                          </p:spTgt>
                                        </p:tgtEl>
                                      </p:cBhvr>
                                    </p:animEffect>
                                    <p:anim calcmode="lin" valueType="num">
                                      <p:cBhvr>
                                        <p:cTn id="22" dur="1000" fill="hold"/>
                                        <p:tgtEl>
                                          <p:spTgt spid="13416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416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4162">
                                            <p:txEl>
                                              <p:pRg st="5" end="5"/>
                                            </p:txEl>
                                          </p:spTgt>
                                        </p:tgtEl>
                                        <p:attrNameLst>
                                          <p:attrName>style.visibility</p:attrName>
                                        </p:attrNameLst>
                                      </p:cBhvr>
                                      <p:to>
                                        <p:strVal val="visible"/>
                                      </p:to>
                                    </p:set>
                                    <p:animEffect transition="in" filter="fade">
                                      <p:cBhvr>
                                        <p:cTn id="26" dur="1000"/>
                                        <p:tgtEl>
                                          <p:spTgt spid="134162">
                                            <p:txEl>
                                              <p:pRg st="5" end="5"/>
                                            </p:txEl>
                                          </p:spTgt>
                                        </p:tgtEl>
                                      </p:cBhvr>
                                    </p:animEffect>
                                    <p:anim calcmode="lin" valueType="num">
                                      <p:cBhvr>
                                        <p:cTn id="27" dur="1000" fill="hold"/>
                                        <p:tgtEl>
                                          <p:spTgt spid="13416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341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34162">
                                            <p:txEl>
                                              <p:pRg st="6" end="6"/>
                                            </p:txEl>
                                          </p:spTgt>
                                        </p:tgtEl>
                                        <p:attrNameLst>
                                          <p:attrName>style.visibility</p:attrName>
                                        </p:attrNameLst>
                                      </p:cBhvr>
                                      <p:to>
                                        <p:strVal val="visible"/>
                                      </p:to>
                                    </p:set>
                                    <p:animEffect transition="in" filter="fade">
                                      <p:cBhvr>
                                        <p:cTn id="33" dur="1000"/>
                                        <p:tgtEl>
                                          <p:spTgt spid="134162">
                                            <p:txEl>
                                              <p:pRg st="6" end="6"/>
                                            </p:txEl>
                                          </p:spTgt>
                                        </p:tgtEl>
                                      </p:cBhvr>
                                    </p:animEffect>
                                    <p:anim calcmode="lin" valueType="num">
                                      <p:cBhvr>
                                        <p:cTn id="34" dur="1000" fill="hold"/>
                                        <p:tgtEl>
                                          <p:spTgt spid="13416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3416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Line 2">
            <a:extLst>
              <a:ext uri="{FF2B5EF4-FFF2-40B4-BE49-F238E27FC236}">
                <a16:creationId xmlns:a16="http://schemas.microsoft.com/office/drawing/2014/main" id="{00E79456-4399-5CEA-C56A-DA3998507904}"/>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9" name="Line 3">
            <a:extLst>
              <a:ext uri="{FF2B5EF4-FFF2-40B4-BE49-F238E27FC236}">
                <a16:creationId xmlns:a16="http://schemas.microsoft.com/office/drawing/2014/main" id="{7E49D287-199C-4785-4DD5-A1F9DBBF5D84}"/>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0" name="Rectangle 8">
            <a:extLst>
              <a:ext uri="{FF2B5EF4-FFF2-40B4-BE49-F238E27FC236}">
                <a16:creationId xmlns:a16="http://schemas.microsoft.com/office/drawing/2014/main" id="{2C1540FB-30C7-147A-C227-C5CA77202688}"/>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4581" name="Text Box 10">
            <a:extLst>
              <a:ext uri="{FF2B5EF4-FFF2-40B4-BE49-F238E27FC236}">
                <a16:creationId xmlns:a16="http://schemas.microsoft.com/office/drawing/2014/main" id="{8C7407F8-B6B5-52D3-B214-8D151F359538}"/>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24582" name="WordArt 11">
            <a:extLst>
              <a:ext uri="{FF2B5EF4-FFF2-40B4-BE49-F238E27FC236}">
                <a16:creationId xmlns:a16="http://schemas.microsoft.com/office/drawing/2014/main" id="{24C565C8-392E-E124-C42B-592A8B6EC044}"/>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24583" name="Picture 12" descr="PE00685_">
            <a:extLst>
              <a:ext uri="{FF2B5EF4-FFF2-40B4-BE49-F238E27FC236}">
                <a16:creationId xmlns:a16="http://schemas.microsoft.com/office/drawing/2014/main" id="{42EB5AC0-D69F-9038-CA85-3592FDD29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3" descr="PE00686_">
            <a:extLst>
              <a:ext uri="{FF2B5EF4-FFF2-40B4-BE49-F238E27FC236}">
                <a16:creationId xmlns:a16="http://schemas.microsoft.com/office/drawing/2014/main" id="{AF21852B-6411-48C9-B023-28002F808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14">
            <a:extLst>
              <a:ext uri="{FF2B5EF4-FFF2-40B4-BE49-F238E27FC236}">
                <a16:creationId xmlns:a16="http://schemas.microsoft.com/office/drawing/2014/main" id="{8B953203-97B8-6E17-C04A-AA0D37F8F1D5}"/>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4586" name="Text Box 15">
            <a:extLst>
              <a:ext uri="{FF2B5EF4-FFF2-40B4-BE49-F238E27FC236}">
                <a16:creationId xmlns:a16="http://schemas.microsoft.com/office/drawing/2014/main" id="{12FF493A-F6EB-957E-EA04-EBE3312170D7}"/>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8992559-F155-48BA-A4C4-8AC2B38448A5}" type="slidenum">
              <a:rPr lang="de-DE" altLang="de-DE" sz="1600" b="0">
                <a:latin typeface="Futura Lt BT" pitchFamily="34" charset="0"/>
              </a:rPr>
              <a:pPr eaLnBrk="1" hangingPunct="1">
                <a:spcBef>
                  <a:spcPct val="50000"/>
                </a:spcBef>
                <a:buFontTx/>
                <a:buNone/>
              </a:pPr>
              <a:t>13</a:t>
            </a:fld>
            <a:endParaRPr lang="de-DE" altLang="de-DE" sz="1600" b="0">
              <a:latin typeface="Futura Lt BT" pitchFamily="34" charset="0"/>
            </a:endParaRPr>
          </a:p>
        </p:txBody>
      </p:sp>
      <p:sp>
        <p:nvSpPr>
          <p:cNvPr id="24587" name="Rectangle 16">
            <a:extLst>
              <a:ext uri="{FF2B5EF4-FFF2-40B4-BE49-F238E27FC236}">
                <a16:creationId xmlns:a16="http://schemas.microsoft.com/office/drawing/2014/main" id="{91DCFAC5-207B-DF81-5DC7-F7B2E70409A1}"/>
              </a:ext>
            </a:extLst>
          </p:cNvPr>
          <p:cNvSpPr>
            <a:spLocks noGrp="1" noChangeArrowheads="1"/>
          </p:cNvSpPr>
          <p:nvPr>
            <p:ph type="title" idx="4294967295"/>
          </p:nvPr>
        </p:nvSpPr>
        <p:spPr>
          <a:xfrm>
            <a:off x="1905000" y="76200"/>
            <a:ext cx="854075" cy="187325"/>
          </a:xfrm>
        </p:spPr>
        <p:txBody>
          <a:bodyPr lIns="0" tIns="0" rIns="0" bIns="0"/>
          <a:lstStyle/>
          <a:p>
            <a:pPr algn="l" eaLnBrk="1" hangingPunct="1"/>
            <a:r>
              <a:rPr lang="de-DE" altLang="de-DE" sz="800">
                <a:solidFill>
                  <a:schemeClr val="bg1"/>
                </a:solidFill>
                <a:latin typeface="Futura Lt BT" pitchFamily="34" charset="0"/>
              </a:rPr>
              <a:t>2b. Soziale Schulfähigkeit</a:t>
            </a:r>
          </a:p>
        </p:txBody>
      </p:sp>
      <p:pic>
        <p:nvPicPr>
          <p:cNvPr id="24588" name="Picture 17" descr="D:\Eigene Dateien\03 Bilder Schule\00 Kameraordner Schule\2006-12-08-1141-42\SS helfen SS.JPG">
            <a:extLst>
              <a:ext uri="{FF2B5EF4-FFF2-40B4-BE49-F238E27FC236}">
                <a16:creationId xmlns:a16="http://schemas.microsoft.com/office/drawing/2014/main" id="{1341E521-F2C8-7160-2DDC-AAAE52CDB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1636713"/>
            <a:ext cx="69103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8">
            <a:extLst>
              <a:ext uri="{FF2B5EF4-FFF2-40B4-BE49-F238E27FC236}">
                <a16:creationId xmlns:a16="http://schemas.microsoft.com/office/drawing/2014/main" id="{1B16B753-DA49-B171-E9A2-01C8B83FE114}"/>
              </a:ext>
            </a:extLst>
          </p:cNvPr>
          <p:cNvSpPr>
            <a:spLocks noChangeArrowheads="1"/>
          </p:cNvSpPr>
          <p:nvPr/>
        </p:nvSpPr>
        <p:spPr bwMode="auto">
          <a:xfrm>
            <a:off x="1812925" y="1628775"/>
            <a:ext cx="7018338" cy="5200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16756" name="Text Box 20">
            <a:extLst>
              <a:ext uri="{FF2B5EF4-FFF2-40B4-BE49-F238E27FC236}">
                <a16:creationId xmlns:a16="http://schemas.microsoft.com/office/drawing/2014/main" id="{4845A488-19B1-FCCA-434A-41162A8F3721}"/>
              </a:ext>
            </a:extLst>
          </p:cNvPr>
          <p:cNvSpPr txBox="1">
            <a:spLocks noChangeArrowheads="1"/>
          </p:cNvSpPr>
          <p:nvPr/>
        </p:nvSpPr>
        <p:spPr bwMode="auto">
          <a:xfrm>
            <a:off x="2193925" y="4216400"/>
            <a:ext cx="6586538" cy="2297113"/>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200000"/>
              </a:spcBef>
              <a:spcAft>
                <a:spcPct val="100000"/>
              </a:spcAft>
              <a:buFontTx/>
              <a:buNone/>
            </a:pPr>
            <a:r>
              <a:rPr lang="de-DE" altLang="de-DE" sz="1800">
                <a:latin typeface="Futura Lt BT" pitchFamily="34" charset="0"/>
              </a:rPr>
              <a:t>Umgangsformen in der Familie und außerhalb der Familie, Regeln z.B. am Tisch einüben und vorleben, darauf bestehen, dass Ihr Kind mit anderen (Eltern, Geschwister, Bekannte,...) teilt, sich vom Kind durchaus helfen lassen, im Garten, im Haushalt, beim Einkaufen, ...</a:t>
            </a:r>
          </a:p>
        </p:txBody>
      </p:sp>
      <p:sp>
        <p:nvSpPr>
          <p:cNvPr id="24591" name="Text Box 21">
            <a:extLst>
              <a:ext uri="{FF2B5EF4-FFF2-40B4-BE49-F238E27FC236}">
                <a16:creationId xmlns:a16="http://schemas.microsoft.com/office/drawing/2014/main" id="{B157D137-0AAA-65BC-E793-B575A632BBC0}"/>
              </a:ext>
            </a:extLst>
          </p:cNvPr>
          <p:cNvSpPr txBox="1">
            <a:spLocks noChangeArrowheads="1"/>
          </p:cNvSpPr>
          <p:nvPr/>
        </p:nvSpPr>
        <p:spPr bwMode="auto">
          <a:xfrm>
            <a:off x="2193925" y="1841500"/>
            <a:ext cx="6586538" cy="2163763"/>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200000"/>
              </a:spcBef>
              <a:buFontTx/>
              <a:buNone/>
            </a:pPr>
            <a:r>
              <a:rPr lang="de-DE" altLang="de-DE" sz="1800">
                <a:latin typeface="Futura Lt BT" pitchFamily="34" charset="0"/>
              </a:rPr>
              <a:t>Kontaktaufnahme zu Mitschülern und zur Schulgemeinschaft, arbeiten in der Gruppe /mit dem Partner und alleine, Hilfsbereit-schaft und Rücksichtnahme, angemessenes Konfliktverhalten, Einhalten von Regeln, Teamfähigkeit, ....</a:t>
            </a:r>
          </a:p>
        </p:txBody>
      </p:sp>
      <p:sp>
        <p:nvSpPr>
          <p:cNvPr id="24592" name="Rectangle 24">
            <a:extLst>
              <a:ext uri="{FF2B5EF4-FFF2-40B4-BE49-F238E27FC236}">
                <a16:creationId xmlns:a16="http://schemas.microsoft.com/office/drawing/2014/main" id="{3A212DEE-02FF-DCA3-CA2E-BDC991FE4953}"/>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4593" name="Text Box 25">
            <a:extLst>
              <a:ext uri="{FF2B5EF4-FFF2-40B4-BE49-F238E27FC236}">
                <a16:creationId xmlns:a16="http://schemas.microsoft.com/office/drawing/2014/main" id="{60D001E8-01B3-F956-E908-E56853B135A7}"/>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2</a:t>
            </a:r>
          </a:p>
        </p:txBody>
      </p:sp>
      <p:sp>
        <p:nvSpPr>
          <p:cNvPr id="24594" name="Text Box 26">
            <a:extLst>
              <a:ext uri="{FF2B5EF4-FFF2-40B4-BE49-F238E27FC236}">
                <a16:creationId xmlns:a16="http://schemas.microsoft.com/office/drawing/2014/main" id="{13A03406-0A0B-1FA6-CD4D-DC70B5D17BBC}"/>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Soziale Schulfähigkeit</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6756"/>
                                        </p:tgtEl>
                                        <p:attrNameLst>
                                          <p:attrName>style.visibility</p:attrName>
                                        </p:attrNameLst>
                                      </p:cBhvr>
                                      <p:to>
                                        <p:strVal val="visible"/>
                                      </p:to>
                                    </p:set>
                                    <p:animEffect transition="in" filter="wipe(down)">
                                      <p:cBhvr>
                                        <p:cTn id="7" dur="500"/>
                                        <p:tgtEl>
                                          <p:spTgt spid="11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9" descr="D:\Eigene Dateien\03 Bilder Schule\00 Kameraordner Schule\2006-12-08-1141-42\Vereinfachte Ausgangsschrift.JPG">
            <a:extLst>
              <a:ext uri="{FF2B5EF4-FFF2-40B4-BE49-F238E27FC236}">
                <a16:creationId xmlns:a16="http://schemas.microsoft.com/office/drawing/2014/main" id="{EE4F7241-FA23-E7E5-A2BE-E4ADCD839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636713"/>
            <a:ext cx="69103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Line 2">
            <a:extLst>
              <a:ext uri="{FF2B5EF4-FFF2-40B4-BE49-F238E27FC236}">
                <a16:creationId xmlns:a16="http://schemas.microsoft.com/office/drawing/2014/main" id="{31FBA7D7-37D0-0E6C-3F72-75B7F74810BE}"/>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4" name="Line 3">
            <a:extLst>
              <a:ext uri="{FF2B5EF4-FFF2-40B4-BE49-F238E27FC236}">
                <a16:creationId xmlns:a16="http://schemas.microsoft.com/office/drawing/2014/main" id="{1F84FAA7-027A-BDA3-4FB8-3EFFB3537D1D}"/>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Text Box 4">
            <a:extLst>
              <a:ext uri="{FF2B5EF4-FFF2-40B4-BE49-F238E27FC236}">
                <a16:creationId xmlns:a16="http://schemas.microsoft.com/office/drawing/2014/main" id="{BD204963-853A-383C-91C2-0A38A192C873}"/>
              </a:ext>
            </a:extLst>
          </p:cNvPr>
          <p:cNvSpPr txBox="1">
            <a:spLocks noChangeArrowheads="1"/>
          </p:cNvSpPr>
          <p:nvPr/>
        </p:nvSpPr>
        <p:spPr bwMode="auto">
          <a:xfrm>
            <a:off x="0" y="2014538"/>
            <a:ext cx="1752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br>
              <a:rPr lang="de-DE" altLang="de-DE" sz="2000" b="0">
                <a:latin typeface="Futura Lt BT" pitchFamily="34" charset="0"/>
              </a:rPr>
            </a:br>
            <a:r>
              <a:rPr lang="de-DE" altLang="de-DE" sz="2000" b="0">
                <a:latin typeface="Futura Lt BT" pitchFamily="34" charset="0"/>
              </a:rPr>
              <a:t>Die Ausprägung der motorischen Schulfähigkeit (SQ) richtet sich nach der Ausprägung der emotionalen Schulfähigkeit</a:t>
            </a:r>
          </a:p>
        </p:txBody>
      </p:sp>
      <p:sp>
        <p:nvSpPr>
          <p:cNvPr id="25606" name="Rectangle 5">
            <a:extLst>
              <a:ext uri="{FF2B5EF4-FFF2-40B4-BE49-F238E27FC236}">
                <a16:creationId xmlns:a16="http://schemas.microsoft.com/office/drawing/2014/main" id="{63A0D84F-35A3-BF17-F18B-9CE5CC155EB7}"/>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5607" name="Text Box 6">
            <a:extLst>
              <a:ext uri="{FF2B5EF4-FFF2-40B4-BE49-F238E27FC236}">
                <a16:creationId xmlns:a16="http://schemas.microsoft.com/office/drawing/2014/main" id="{C454AAC9-0329-C793-6418-1F538E869D6B}"/>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25608" name="WordArt 7">
            <a:extLst>
              <a:ext uri="{FF2B5EF4-FFF2-40B4-BE49-F238E27FC236}">
                <a16:creationId xmlns:a16="http://schemas.microsoft.com/office/drawing/2014/main" id="{8C031B22-BDB1-081C-147F-DA9C75CB9738}"/>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25609" name="Picture 8" descr="PE00685_">
            <a:extLst>
              <a:ext uri="{FF2B5EF4-FFF2-40B4-BE49-F238E27FC236}">
                <a16:creationId xmlns:a16="http://schemas.microsoft.com/office/drawing/2014/main" id="{08C2B3FB-0C3B-F721-B9E9-2EA43EBFA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9" descr="PE00686_">
            <a:extLst>
              <a:ext uri="{FF2B5EF4-FFF2-40B4-BE49-F238E27FC236}">
                <a16:creationId xmlns:a16="http://schemas.microsoft.com/office/drawing/2014/main" id="{06FF8EA2-2B3C-1364-9DC6-AE99454B6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Rectangle 10">
            <a:extLst>
              <a:ext uri="{FF2B5EF4-FFF2-40B4-BE49-F238E27FC236}">
                <a16:creationId xmlns:a16="http://schemas.microsoft.com/office/drawing/2014/main" id="{E34F73FC-A210-7355-B4FC-C66B458D28CB}"/>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5612" name="Text Box 11">
            <a:extLst>
              <a:ext uri="{FF2B5EF4-FFF2-40B4-BE49-F238E27FC236}">
                <a16:creationId xmlns:a16="http://schemas.microsoft.com/office/drawing/2014/main" id="{BC2A7323-6219-8873-AF9F-A5A8129BDCE4}"/>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655B5B2-4267-4A6A-994B-75532CEFF059}" type="slidenum">
              <a:rPr lang="de-DE" altLang="de-DE" sz="1600" b="0">
                <a:latin typeface="Futura Lt BT" pitchFamily="34" charset="0"/>
              </a:rPr>
              <a:pPr eaLnBrk="1" hangingPunct="1">
                <a:spcBef>
                  <a:spcPct val="50000"/>
                </a:spcBef>
                <a:buFontTx/>
                <a:buNone/>
              </a:pPr>
              <a:t>14</a:t>
            </a:fld>
            <a:endParaRPr lang="de-DE" altLang="de-DE" sz="1600" b="0">
              <a:latin typeface="Futura Lt BT" pitchFamily="34" charset="0"/>
            </a:endParaRPr>
          </a:p>
        </p:txBody>
      </p:sp>
      <p:sp>
        <p:nvSpPr>
          <p:cNvPr id="25613" name="Rectangle 12">
            <a:extLst>
              <a:ext uri="{FF2B5EF4-FFF2-40B4-BE49-F238E27FC236}">
                <a16:creationId xmlns:a16="http://schemas.microsoft.com/office/drawing/2014/main" id="{0D16D376-6427-747C-748F-5E693C356082}"/>
              </a:ext>
            </a:extLst>
          </p:cNvPr>
          <p:cNvSpPr>
            <a:spLocks noGrp="1" noChangeArrowheads="1"/>
          </p:cNvSpPr>
          <p:nvPr>
            <p:ph type="title" idx="4294967295"/>
          </p:nvPr>
        </p:nvSpPr>
        <p:spPr>
          <a:xfrm>
            <a:off x="1828800" y="76200"/>
            <a:ext cx="1158875" cy="263525"/>
          </a:xfrm>
        </p:spPr>
        <p:txBody>
          <a:bodyPr lIns="0" tIns="0" rIns="0" bIns="0"/>
          <a:lstStyle/>
          <a:p>
            <a:pPr algn="l" eaLnBrk="1" hangingPunct="1"/>
            <a:r>
              <a:rPr lang="de-DE" altLang="de-DE" sz="800">
                <a:solidFill>
                  <a:schemeClr val="bg1"/>
                </a:solidFill>
                <a:latin typeface="Futura Lt BT" pitchFamily="34" charset="0"/>
              </a:rPr>
              <a:t>3a. Motorische Schulfähigkeit</a:t>
            </a:r>
          </a:p>
        </p:txBody>
      </p:sp>
      <p:sp>
        <p:nvSpPr>
          <p:cNvPr id="25614" name="Rectangle 14">
            <a:extLst>
              <a:ext uri="{FF2B5EF4-FFF2-40B4-BE49-F238E27FC236}">
                <a16:creationId xmlns:a16="http://schemas.microsoft.com/office/drawing/2014/main" id="{DD1DADBC-4DFC-D19F-2633-6F367330A791}"/>
              </a:ext>
            </a:extLst>
          </p:cNvPr>
          <p:cNvSpPr>
            <a:spLocks noChangeArrowheads="1"/>
          </p:cNvSpPr>
          <p:nvPr/>
        </p:nvSpPr>
        <p:spPr bwMode="auto">
          <a:xfrm>
            <a:off x="1816100" y="1636713"/>
            <a:ext cx="7018338" cy="5229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5615" name="Rectangle 15">
            <a:extLst>
              <a:ext uri="{FF2B5EF4-FFF2-40B4-BE49-F238E27FC236}">
                <a16:creationId xmlns:a16="http://schemas.microsoft.com/office/drawing/2014/main" id="{95F67591-170C-B108-6B4F-C8019D1840A2}"/>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5616" name="Text Box 16">
            <a:extLst>
              <a:ext uri="{FF2B5EF4-FFF2-40B4-BE49-F238E27FC236}">
                <a16:creationId xmlns:a16="http://schemas.microsoft.com/office/drawing/2014/main" id="{F52A87A3-5443-9CB9-DBF5-744F2831A001}"/>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3</a:t>
            </a:r>
          </a:p>
        </p:txBody>
      </p:sp>
      <p:sp>
        <p:nvSpPr>
          <p:cNvPr id="25617" name="Text Box 17">
            <a:extLst>
              <a:ext uri="{FF2B5EF4-FFF2-40B4-BE49-F238E27FC236}">
                <a16:creationId xmlns:a16="http://schemas.microsoft.com/office/drawing/2014/main" id="{1F7AD875-1AB9-F78D-AAFA-FBCF888933BA}"/>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Motorische Schulfähigkeit</a:t>
            </a:r>
          </a:p>
        </p:txBody>
      </p:sp>
      <p:sp>
        <p:nvSpPr>
          <p:cNvPr id="142354" name="Text Box 18">
            <a:extLst>
              <a:ext uri="{FF2B5EF4-FFF2-40B4-BE49-F238E27FC236}">
                <a16:creationId xmlns:a16="http://schemas.microsoft.com/office/drawing/2014/main" id="{40D11363-0B91-EAC4-1353-D40608DC0333}"/>
              </a:ext>
            </a:extLst>
          </p:cNvPr>
          <p:cNvSpPr txBox="1">
            <a:spLocks noChangeArrowheads="1"/>
          </p:cNvSpPr>
          <p:nvPr/>
        </p:nvSpPr>
        <p:spPr bwMode="auto">
          <a:xfrm>
            <a:off x="2209800" y="1981200"/>
            <a:ext cx="6553200" cy="4572000"/>
          </a:xfrm>
          <a:prstGeom prst="rect">
            <a:avLst/>
          </a:prstGeom>
          <a:solidFill>
            <a:srgbClr val="EBF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400">
                <a:latin typeface="Futura Lt BT" pitchFamily="34" charset="0"/>
              </a:rPr>
              <a:t>bedeutet:</a:t>
            </a:r>
          </a:p>
          <a:p>
            <a:pPr eaLnBrk="1" hangingPunct="1">
              <a:spcBef>
                <a:spcPct val="0"/>
              </a:spcBef>
              <a:buFontTx/>
              <a:buNone/>
            </a:pPr>
            <a:endParaRPr lang="de-DE" altLang="de-DE" sz="1800">
              <a:latin typeface="Futura Lt BT" pitchFamily="34" charset="0"/>
            </a:endParaRPr>
          </a:p>
          <a:p>
            <a:pPr eaLnBrk="1" hangingPunct="1">
              <a:spcBef>
                <a:spcPct val="0"/>
              </a:spcBef>
            </a:pPr>
            <a:r>
              <a:rPr lang="de-DE" altLang="de-DE" sz="1800">
                <a:latin typeface="Futura Lt BT" pitchFamily="34" charset="0"/>
              </a:rPr>
              <a:t> </a:t>
            </a:r>
            <a:r>
              <a:rPr lang="de-DE" altLang="de-DE" sz="2400">
                <a:latin typeface="Futura Lt BT" pitchFamily="34" charset="0"/>
              </a:rPr>
              <a:t>Hand- Auge- Koordination, Finger- und</a:t>
            </a:r>
          </a:p>
          <a:p>
            <a:pPr eaLnBrk="1" hangingPunct="1">
              <a:spcBef>
                <a:spcPct val="0"/>
              </a:spcBef>
              <a:buFontTx/>
              <a:buNone/>
            </a:pPr>
            <a:r>
              <a:rPr lang="de-DE" altLang="de-DE" sz="2400">
                <a:latin typeface="Futura Lt BT" pitchFamily="34" charset="0"/>
              </a:rPr>
              <a:t>  Handgeschicklichkeit besitzen</a:t>
            </a:r>
          </a:p>
          <a:p>
            <a:pPr eaLnBrk="1" hangingPunct="1">
              <a:lnSpc>
                <a:spcPct val="150000"/>
              </a:lnSpc>
              <a:spcBef>
                <a:spcPct val="0"/>
              </a:spcBef>
            </a:pPr>
            <a:r>
              <a:rPr lang="de-DE" altLang="de-DE" sz="2400">
                <a:latin typeface="Futura Lt BT" pitchFamily="34" charset="0"/>
              </a:rPr>
              <a:t>eigeninitiatives Verhalten zeigen</a:t>
            </a:r>
          </a:p>
          <a:p>
            <a:pPr eaLnBrk="1" hangingPunct="1">
              <a:lnSpc>
                <a:spcPct val="150000"/>
              </a:lnSpc>
              <a:spcBef>
                <a:spcPct val="0"/>
              </a:spcBef>
            </a:pPr>
            <a:r>
              <a:rPr lang="de-DE" altLang="de-DE" sz="2400">
                <a:latin typeface="Futura Lt BT" pitchFamily="34" charset="0"/>
              </a:rPr>
              <a:t>Belastungen erkennen und aktiv verändern </a:t>
            </a:r>
          </a:p>
          <a:p>
            <a:pPr eaLnBrk="1" hangingPunct="1">
              <a:lnSpc>
                <a:spcPct val="150000"/>
              </a:lnSpc>
              <a:spcBef>
                <a:spcPct val="0"/>
              </a:spcBef>
              <a:buFontTx/>
              <a:buNone/>
            </a:pPr>
            <a:r>
              <a:rPr lang="de-DE" altLang="de-DE" sz="2400">
                <a:latin typeface="Futura Lt BT" pitchFamily="34" charset="0"/>
              </a:rPr>
              <a:t>  können</a:t>
            </a:r>
          </a:p>
          <a:p>
            <a:pPr eaLnBrk="1" hangingPunct="1">
              <a:lnSpc>
                <a:spcPct val="150000"/>
              </a:lnSpc>
              <a:spcBef>
                <a:spcPct val="0"/>
              </a:spcBef>
            </a:pPr>
            <a:r>
              <a:rPr lang="de-DE" altLang="de-DE" sz="2400">
                <a:latin typeface="Futura Lt BT" pitchFamily="34" charset="0"/>
              </a:rPr>
              <a:t>Gleichgewichts-, taktile und kinästhetische</a:t>
            </a:r>
          </a:p>
          <a:p>
            <a:pPr eaLnBrk="1" hangingPunct="1">
              <a:lnSpc>
                <a:spcPct val="150000"/>
              </a:lnSpc>
              <a:spcBef>
                <a:spcPct val="0"/>
              </a:spcBef>
              <a:buFontTx/>
              <a:buNone/>
            </a:pPr>
            <a:r>
              <a:rPr lang="de-DE" altLang="de-DE" sz="2400">
                <a:latin typeface="Futura Lt BT" pitchFamily="34" charset="0"/>
              </a:rPr>
              <a:t>  Wahrnehmung</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54">
                                            <p:txEl>
                                              <p:pRg st="2" end="2"/>
                                            </p:txEl>
                                          </p:spTgt>
                                        </p:tgtEl>
                                        <p:attrNameLst>
                                          <p:attrName>style.visibility</p:attrName>
                                        </p:attrNameLst>
                                      </p:cBhvr>
                                      <p:to>
                                        <p:strVal val="visible"/>
                                      </p:to>
                                    </p:set>
                                    <p:anim calcmode="lin" valueType="num">
                                      <p:cBhvr additive="base">
                                        <p:cTn id="7" dur="500" fill="hold"/>
                                        <p:tgtEl>
                                          <p:spTgt spid="1423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5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2354">
                                            <p:txEl>
                                              <p:pRg st="3" end="3"/>
                                            </p:txEl>
                                          </p:spTgt>
                                        </p:tgtEl>
                                        <p:attrNameLst>
                                          <p:attrName>style.visibility</p:attrName>
                                        </p:attrNameLst>
                                      </p:cBhvr>
                                      <p:to>
                                        <p:strVal val="visible"/>
                                      </p:to>
                                    </p:set>
                                    <p:anim calcmode="lin" valueType="num">
                                      <p:cBhvr additive="base">
                                        <p:cTn id="11" dur="500" fill="hold"/>
                                        <p:tgtEl>
                                          <p:spTgt spid="14235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23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2354">
                                            <p:txEl>
                                              <p:pRg st="4" end="4"/>
                                            </p:txEl>
                                          </p:spTgt>
                                        </p:tgtEl>
                                        <p:attrNameLst>
                                          <p:attrName>style.visibility</p:attrName>
                                        </p:attrNameLst>
                                      </p:cBhvr>
                                      <p:to>
                                        <p:strVal val="visible"/>
                                      </p:to>
                                    </p:set>
                                    <p:anim calcmode="lin" valueType="num">
                                      <p:cBhvr additive="base">
                                        <p:cTn id="17" dur="500" fill="hold"/>
                                        <p:tgtEl>
                                          <p:spTgt spid="14235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23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2354">
                                            <p:txEl>
                                              <p:pRg st="5" end="5"/>
                                            </p:txEl>
                                          </p:spTgt>
                                        </p:tgtEl>
                                        <p:attrNameLst>
                                          <p:attrName>style.visibility</p:attrName>
                                        </p:attrNameLst>
                                      </p:cBhvr>
                                      <p:to>
                                        <p:strVal val="visible"/>
                                      </p:to>
                                    </p:set>
                                    <p:anim calcmode="lin" valueType="num">
                                      <p:cBhvr additive="base">
                                        <p:cTn id="23" dur="500" fill="hold"/>
                                        <p:tgtEl>
                                          <p:spTgt spid="14235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235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2354">
                                            <p:txEl>
                                              <p:pRg st="6" end="6"/>
                                            </p:txEl>
                                          </p:spTgt>
                                        </p:tgtEl>
                                        <p:attrNameLst>
                                          <p:attrName>style.visibility</p:attrName>
                                        </p:attrNameLst>
                                      </p:cBhvr>
                                      <p:to>
                                        <p:strVal val="visible"/>
                                      </p:to>
                                    </p:set>
                                    <p:anim calcmode="lin" valueType="num">
                                      <p:cBhvr additive="base">
                                        <p:cTn id="27" dur="500" fill="hold"/>
                                        <p:tgtEl>
                                          <p:spTgt spid="14235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23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42354">
                                            <p:txEl>
                                              <p:pRg st="7" end="7"/>
                                            </p:txEl>
                                          </p:spTgt>
                                        </p:tgtEl>
                                        <p:attrNameLst>
                                          <p:attrName>style.visibility</p:attrName>
                                        </p:attrNameLst>
                                      </p:cBhvr>
                                      <p:to>
                                        <p:strVal val="visible"/>
                                      </p:to>
                                    </p:set>
                                    <p:anim calcmode="lin" valueType="num">
                                      <p:cBhvr additive="base">
                                        <p:cTn id="33" dur="500" fill="hold"/>
                                        <p:tgtEl>
                                          <p:spTgt spid="14235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235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2354">
                                            <p:txEl>
                                              <p:pRg st="8" end="8"/>
                                            </p:txEl>
                                          </p:spTgt>
                                        </p:tgtEl>
                                        <p:attrNameLst>
                                          <p:attrName>style.visibility</p:attrName>
                                        </p:attrNameLst>
                                      </p:cBhvr>
                                      <p:to>
                                        <p:strVal val="visible"/>
                                      </p:to>
                                    </p:set>
                                    <p:anim calcmode="lin" valueType="num">
                                      <p:cBhvr additive="base">
                                        <p:cTn id="37" dur="500" fill="hold"/>
                                        <p:tgtEl>
                                          <p:spTgt spid="14235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235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062" descr="D:\Eigene Dateien\03 Bilder Schule\00 Kameraordner Schule\2006-12-08-1141-42\Schneiden.JPG">
            <a:extLst>
              <a:ext uri="{FF2B5EF4-FFF2-40B4-BE49-F238E27FC236}">
                <a16:creationId xmlns:a16="http://schemas.microsoft.com/office/drawing/2014/main" id="{AF1E9274-FF43-F6BB-4AE0-11CA12E3B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636713"/>
            <a:ext cx="69103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Line 1027">
            <a:extLst>
              <a:ext uri="{FF2B5EF4-FFF2-40B4-BE49-F238E27FC236}">
                <a16:creationId xmlns:a16="http://schemas.microsoft.com/office/drawing/2014/main" id="{5A69281A-AAA3-8C8D-54A5-CDF963674AFC}"/>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Rectangle 1029">
            <a:extLst>
              <a:ext uri="{FF2B5EF4-FFF2-40B4-BE49-F238E27FC236}">
                <a16:creationId xmlns:a16="http://schemas.microsoft.com/office/drawing/2014/main" id="{3F88039F-CDCB-B96B-1B39-2D2F8538A35E}"/>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7653" name="Text Box 1031">
            <a:extLst>
              <a:ext uri="{FF2B5EF4-FFF2-40B4-BE49-F238E27FC236}">
                <a16:creationId xmlns:a16="http://schemas.microsoft.com/office/drawing/2014/main" id="{CD932BEF-EF82-728B-5F7A-26D91F3D4D33}"/>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27654" name="WordArt 1032">
            <a:extLst>
              <a:ext uri="{FF2B5EF4-FFF2-40B4-BE49-F238E27FC236}">
                <a16:creationId xmlns:a16="http://schemas.microsoft.com/office/drawing/2014/main" id="{7322479B-8565-ADE7-F204-67D14B63AB28}"/>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27655" name="Picture 1033" descr="PE00685_">
            <a:extLst>
              <a:ext uri="{FF2B5EF4-FFF2-40B4-BE49-F238E27FC236}">
                <a16:creationId xmlns:a16="http://schemas.microsoft.com/office/drawing/2014/main" id="{8CA690FF-ED2D-69C6-5D9A-CC60F7F09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34" descr="PE00686_">
            <a:extLst>
              <a:ext uri="{FF2B5EF4-FFF2-40B4-BE49-F238E27FC236}">
                <a16:creationId xmlns:a16="http://schemas.microsoft.com/office/drawing/2014/main" id="{2992ECCE-3693-CF65-2DB6-D4F604717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1035">
            <a:extLst>
              <a:ext uri="{FF2B5EF4-FFF2-40B4-BE49-F238E27FC236}">
                <a16:creationId xmlns:a16="http://schemas.microsoft.com/office/drawing/2014/main" id="{90E2F0E0-B600-190C-1B17-B1315370316C}"/>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7658" name="Text Box 1036">
            <a:extLst>
              <a:ext uri="{FF2B5EF4-FFF2-40B4-BE49-F238E27FC236}">
                <a16:creationId xmlns:a16="http://schemas.microsoft.com/office/drawing/2014/main" id="{B1512A93-144D-A884-7D98-B16E3478B673}"/>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D8721B2A-CBD2-405A-8C37-4C4E71B754EE}" type="slidenum">
              <a:rPr lang="de-DE" altLang="de-DE" sz="1600" b="0">
                <a:latin typeface="Futura Lt BT" pitchFamily="34" charset="0"/>
              </a:rPr>
              <a:pPr eaLnBrk="1" hangingPunct="1">
                <a:spcBef>
                  <a:spcPct val="50000"/>
                </a:spcBef>
                <a:buFontTx/>
                <a:buNone/>
              </a:pPr>
              <a:t>15</a:t>
            </a:fld>
            <a:endParaRPr lang="de-DE" altLang="de-DE" sz="1600" b="0">
              <a:latin typeface="Futura Lt BT" pitchFamily="34" charset="0"/>
            </a:endParaRPr>
          </a:p>
        </p:txBody>
      </p:sp>
      <p:sp>
        <p:nvSpPr>
          <p:cNvPr id="27659" name="Rectangle 1037">
            <a:extLst>
              <a:ext uri="{FF2B5EF4-FFF2-40B4-BE49-F238E27FC236}">
                <a16:creationId xmlns:a16="http://schemas.microsoft.com/office/drawing/2014/main" id="{B25DF5FA-45A1-7CAF-0975-C838E0BB4088}"/>
              </a:ext>
            </a:extLst>
          </p:cNvPr>
          <p:cNvSpPr>
            <a:spLocks noGrp="1" noChangeArrowheads="1"/>
          </p:cNvSpPr>
          <p:nvPr>
            <p:ph type="title" idx="4294967295"/>
          </p:nvPr>
        </p:nvSpPr>
        <p:spPr>
          <a:xfrm>
            <a:off x="1905000" y="76200"/>
            <a:ext cx="1158875" cy="187325"/>
          </a:xfrm>
        </p:spPr>
        <p:txBody>
          <a:bodyPr lIns="0" tIns="0" rIns="0" bIns="0"/>
          <a:lstStyle/>
          <a:p>
            <a:pPr algn="l" eaLnBrk="1" hangingPunct="1"/>
            <a:r>
              <a:rPr lang="de-DE" altLang="de-DE" sz="800">
                <a:solidFill>
                  <a:schemeClr val="bg1"/>
                </a:solidFill>
                <a:latin typeface="Futura Lt BT" pitchFamily="34" charset="0"/>
              </a:rPr>
              <a:t>3b.  Motorische Schukfähigkeit</a:t>
            </a:r>
          </a:p>
        </p:txBody>
      </p:sp>
      <p:sp>
        <p:nvSpPr>
          <p:cNvPr id="27660" name="Rectangle 1039">
            <a:extLst>
              <a:ext uri="{FF2B5EF4-FFF2-40B4-BE49-F238E27FC236}">
                <a16:creationId xmlns:a16="http://schemas.microsoft.com/office/drawing/2014/main" id="{A1A5C55D-5D80-85D1-7A76-430750AB3D2B}"/>
              </a:ext>
            </a:extLst>
          </p:cNvPr>
          <p:cNvSpPr>
            <a:spLocks noChangeArrowheads="1"/>
          </p:cNvSpPr>
          <p:nvPr/>
        </p:nvSpPr>
        <p:spPr bwMode="auto">
          <a:xfrm>
            <a:off x="1816100" y="1636713"/>
            <a:ext cx="7018338" cy="5200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7661" name="Text Box 1054">
            <a:extLst>
              <a:ext uri="{FF2B5EF4-FFF2-40B4-BE49-F238E27FC236}">
                <a16:creationId xmlns:a16="http://schemas.microsoft.com/office/drawing/2014/main" id="{19459D90-ED5A-DC2E-1E96-EAD2A080131C}"/>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3</a:t>
            </a:r>
          </a:p>
        </p:txBody>
      </p:sp>
      <p:sp>
        <p:nvSpPr>
          <p:cNvPr id="27662" name="Text Box 1055">
            <a:extLst>
              <a:ext uri="{FF2B5EF4-FFF2-40B4-BE49-F238E27FC236}">
                <a16:creationId xmlns:a16="http://schemas.microsoft.com/office/drawing/2014/main" id="{AB0B9A5D-3BDF-F1E3-E8EA-CCE4D7B43702}"/>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Motorische Schulfähigkeit</a:t>
            </a:r>
          </a:p>
        </p:txBody>
      </p:sp>
      <p:sp>
        <p:nvSpPr>
          <p:cNvPr id="27663" name="Rectangle 1057">
            <a:extLst>
              <a:ext uri="{FF2B5EF4-FFF2-40B4-BE49-F238E27FC236}">
                <a16:creationId xmlns:a16="http://schemas.microsoft.com/office/drawing/2014/main" id="{DFE97AF0-C1B2-2FE9-9493-B0DAC22EC456}"/>
              </a:ext>
            </a:extLst>
          </p:cNvPr>
          <p:cNvSpPr>
            <a:spLocks noChangeArrowheads="1"/>
          </p:cNvSpPr>
          <p:nvPr/>
        </p:nvSpPr>
        <p:spPr bwMode="auto">
          <a:xfrm>
            <a:off x="1781175" y="1636713"/>
            <a:ext cx="7018338" cy="5200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7664" name="Text Box 1059">
            <a:extLst>
              <a:ext uri="{FF2B5EF4-FFF2-40B4-BE49-F238E27FC236}">
                <a16:creationId xmlns:a16="http://schemas.microsoft.com/office/drawing/2014/main" id="{D729BA3B-862C-B960-2671-F15FAF77DAC7}"/>
              </a:ext>
            </a:extLst>
          </p:cNvPr>
          <p:cNvSpPr txBox="1">
            <a:spLocks noChangeArrowheads="1"/>
          </p:cNvSpPr>
          <p:nvPr/>
        </p:nvSpPr>
        <p:spPr bwMode="auto">
          <a:xfrm>
            <a:off x="2100263" y="1812925"/>
            <a:ext cx="6586537" cy="1816100"/>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200000"/>
              </a:spcBef>
              <a:buFontTx/>
              <a:buNone/>
            </a:pPr>
            <a:r>
              <a:rPr lang="de-DE" altLang="de-DE" sz="2000">
                <a:latin typeface="Futura Lt BT" pitchFamily="34" charset="0"/>
              </a:rPr>
              <a:t>Balancieren, Gleichgewicht halten, auf einem Bein stehen und hüpfen, Rechts-Links-Orientierung, Überkreuzübungen, rückwärts-seitwärts, klettern; Stift, Schere und Kleber richtig benutzen, Linien einhalten, Schleife binden, kneten, ...</a:t>
            </a:r>
          </a:p>
        </p:txBody>
      </p:sp>
      <p:sp>
        <p:nvSpPr>
          <p:cNvPr id="113700" name="Text Box 1060">
            <a:extLst>
              <a:ext uri="{FF2B5EF4-FFF2-40B4-BE49-F238E27FC236}">
                <a16:creationId xmlns:a16="http://schemas.microsoft.com/office/drawing/2014/main" id="{EC5D54DC-A2C3-F716-1F92-9959752E8F8A}"/>
              </a:ext>
            </a:extLst>
          </p:cNvPr>
          <p:cNvSpPr txBox="1">
            <a:spLocks noChangeArrowheads="1"/>
          </p:cNvSpPr>
          <p:nvPr/>
        </p:nvSpPr>
        <p:spPr bwMode="auto">
          <a:xfrm>
            <a:off x="2132013" y="3860800"/>
            <a:ext cx="6586537" cy="2076450"/>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200000"/>
              </a:spcBef>
              <a:spcAft>
                <a:spcPct val="100000"/>
              </a:spcAft>
              <a:buFontTx/>
              <a:buNone/>
            </a:pPr>
            <a:r>
              <a:rPr lang="de-DE" altLang="de-DE" sz="2000">
                <a:latin typeface="Futura Lt BT" pitchFamily="34" charset="0"/>
              </a:rPr>
              <a:t>Roller fahren, Rad fahren, klettern, schaukeln, balancieren, schwimmen, malen und basteln, mit Naturmaterialien spielen, bauen, kneten, formen; Stifte spitzen, Federmäpp-chen einräumen,  Reißverschluss öffnen und schließen, Schleife binden, ...</a:t>
            </a:r>
          </a:p>
        </p:txBody>
      </p:sp>
      <p:sp>
        <p:nvSpPr>
          <p:cNvPr id="27666" name="Rectangle 1061">
            <a:extLst>
              <a:ext uri="{FF2B5EF4-FFF2-40B4-BE49-F238E27FC236}">
                <a16:creationId xmlns:a16="http://schemas.microsoft.com/office/drawing/2014/main" id="{DCD97357-0455-A133-B474-FE1A0CA94657}"/>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7667" name="Line 2">
            <a:extLst>
              <a:ext uri="{FF2B5EF4-FFF2-40B4-BE49-F238E27FC236}">
                <a16:creationId xmlns:a16="http://schemas.microsoft.com/office/drawing/2014/main" id="{CA560618-81B1-CB7A-BDFE-1B3947D18FAB}"/>
              </a:ext>
            </a:extLst>
          </p:cNvPr>
          <p:cNvSpPr>
            <a:spLocks noChangeShapeType="1"/>
          </p:cNvSpPr>
          <p:nvPr/>
        </p:nvSpPr>
        <p:spPr bwMode="auto">
          <a:xfrm>
            <a:off x="1808163"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13700"/>
                                        </p:tgtEl>
                                        <p:attrNameLst>
                                          <p:attrName>style.visibility</p:attrName>
                                        </p:attrNameLst>
                                      </p:cBhvr>
                                      <p:to>
                                        <p:strVal val="visible"/>
                                      </p:to>
                                    </p:set>
                                    <p:animEffect transition="in" filter="fade">
                                      <p:cBhvr>
                                        <p:cTn id="7" dur="2000"/>
                                        <p:tgtEl>
                                          <p:spTgt spid="113700"/>
                                        </p:tgtEl>
                                      </p:cBhvr>
                                    </p:animEffect>
                                    <p:anim calcmode="lin" valueType="num">
                                      <p:cBhvr>
                                        <p:cTn id="8" dur="2000" fill="hold"/>
                                        <p:tgtEl>
                                          <p:spTgt spid="113700"/>
                                        </p:tgtEl>
                                        <p:attrNameLst>
                                          <p:attrName>ppt_w</p:attrName>
                                        </p:attrNameLst>
                                      </p:cBhvr>
                                      <p:tavLst>
                                        <p:tav tm="0" fmla="#ppt_w*sin(2.5*pi*$)">
                                          <p:val>
                                            <p:fltVal val="0"/>
                                          </p:val>
                                        </p:tav>
                                        <p:tav tm="100000">
                                          <p:val>
                                            <p:fltVal val="1"/>
                                          </p:val>
                                        </p:tav>
                                      </p:tavLst>
                                    </p:anim>
                                    <p:anim calcmode="lin" valueType="num">
                                      <p:cBhvr>
                                        <p:cTn id="9" dur="2000" fill="hold"/>
                                        <p:tgtEl>
                                          <p:spTgt spid="113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0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Line 1026">
            <a:extLst>
              <a:ext uri="{FF2B5EF4-FFF2-40B4-BE49-F238E27FC236}">
                <a16:creationId xmlns:a16="http://schemas.microsoft.com/office/drawing/2014/main" id="{47EA1442-4D2A-A295-EE37-7413665B45CA}"/>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 name="Line 1027">
            <a:extLst>
              <a:ext uri="{FF2B5EF4-FFF2-40B4-BE49-F238E27FC236}">
                <a16:creationId xmlns:a16="http://schemas.microsoft.com/office/drawing/2014/main" id="{07CF9510-06E7-B78F-B101-ED461132EE3F}"/>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6" name="Text Box 1028">
            <a:extLst>
              <a:ext uri="{FF2B5EF4-FFF2-40B4-BE49-F238E27FC236}">
                <a16:creationId xmlns:a16="http://schemas.microsoft.com/office/drawing/2014/main" id="{EE6F991F-AE08-C3E6-26DA-2BCFCE48CBCC}"/>
              </a:ext>
            </a:extLst>
          </p:cNvPr>
          <p:cNvSpPr txBox="1">
            <a:spLocks noChangeArrowheads="1"/>
          </p:cNvSpPr>
          <p:nvPr/>
        </p:nvSpPr>
        <p:spPr bwMode="auto">
          <a:xfrm>
            <a:off x="0" y="2014538"/>
            <a:ext cx="1752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br>
              <a:rPr lang="de-DE" altLang="de-DE" sz="2000" b="0">
                <a:latin typeface="Futura Lt BT" pitchFamily="34" charset="0"/>
              </a:rPr>
            </a:br>
            <a:r>
              <a:rPr lang="de-DE" altLang="de-DE" sz="2000" b="0">
                <a:latin typeface="Futura Lt BT" pitchFamily="34" charset="0"/>
              </a:rPr>
              <a:t>Die Merkmale der kognitiven Schulfähigkeit (IQ) sind umso höher, je ausgeprägter die drei Bereiche EQ,SQ und MQ sind.</a:t>
            </a:r>
          </a:p>
        </p:txBody>
      </p:sp>
      <p:sp>
        <p:nvSpPr>
          <p:cNvPr id="28677" name="Rectangle 1029">
            <a:extLst>
              <a:ext uri="{FF2B5EF4-FFF2-40B4-BE49-F238E27FC236}">
                <a16:creationId xmlns:a16="http://schemas.microsoft.com/office/drawing/2014/main" id="{F16C29F5-1290-7783-4708-E531361516A4}"/>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8678" name="Text Box 1030">
            <a:extLst>
              <a:ext uri="{FF2B5EF4-FFF2-40B4-BE49-F238E27FC236}">
                <a16:creationId xmlns:a16="http://schemas.microsoft.com/office/drawing/2014/main" id="{6C37E9EC-E1B0-52C3-2774-A0A50616A404}"/>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28679" name="WordArt 1031">
            <a:extLst>
              <a:ext uri="{FF2B5EF4-FFF2-40B4-BE49-F238E27FC236}">
                <a16:creationId xmlns:a16="http://schemas.microsoft.com/office/drawing/2014/main" id="{BA9381C6-29B0-8698-D912-8C877F313010}"/>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28680" name="Picture 1032" descr="PE00685_">
            <a:extLst>
              <a:ext uri="{FF2B5EF4-FFF2-40B4-BE49-F238E27FC236}">
                <a16:creationId xmlns:a16="http://schemas.microsoft.com/office/drawing/2014/main" id="{0EED80CE-B6D9-15FF-D382-30A30092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33" descr="PE00686_">
            <a:extLst>
              <a:ext uri="{FF2B5EF4-FFF2-40B4-BE49-F238E27FC236}">
                <a16:creationId xmlns:a16="http://schemas.microsoft.com/office/drawing/2014/main" id="{C75575E3-AEC6-D212-857A-9FC5D80F4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034">
            <a:extLst>
              <a:ext uri="{FF2B5EF4-FFF2-40B4-BE49-F238E27FC236}">
                <a16:creationId xmlns:a16="http://schemas.microsoft.com/office/drawing/2014/main" id="{33317143-C1AC-A817-4A0F-61F2838B9F39}"/>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8683" name="Text Box 1035">
            <a:extLst>
              <a:ext uri="{FF2B5EF4-FFF2-40B4-BE49-F238E27FC236}">
                <a16:creationId xmlns:a16="http://schemas.microsoft.com/office/drawing/2014/main" id="{F555EF8A-1BF9-D294-BDF7-17C7E8DDABCD}"/>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11655F-7B86-4E95-B94C-A65F8F9409A9}" type="slidenum">
              <a:rPr lang="de-DE" altLang="de-DE" sz="1600" b="0">
                <a:latin typeface="Futura Lt BT" pitchFamily="34" charset="0"/>
              </a:rPr>
              <a:pPr eaLnBrk="1" hangingPunct="1">
                <a:spcBef>
                  <a:spcPct val="50000"/>
                </a:spcBef>
                <a:buFontTx/>
                <a:buNone/>
              </a:pPr>
              <a:t>16</a:t>
            </a:fld>
            <a:endParaRPr lang="de-DE" altLang="de-DE" sz="1600" b="0">
              <a:latin typeface="Futura Lt BT" pitchFamily="34" charset="0"/>
            </a:endParaRPr>
          </a:p>
        </p:txBody>
      </p:sp>
      <p:sp>
        <p:nvSpPr>
          <p:cNvPr id="28684" name="Rectangle 1036">
            <a:extLst>
              <a:ext uri="{FF2B5EF4-FFF2-40B4-BE49-F238E27FC236}">
                <a16:creationId xmlns:a16="http://schemas.microsoft.com/office/drawing/2014/main" id="{42C0BD79-AF06-1021-AA46-3C847D5AEA32}"/>
              </a:ext>
            </a:extLst>
          </p:cNvPr>
          <p:cNvSpPr>
            <a:spLocks noGrp="1" noChangeArrowheads="1"/>
          </p:cNvSpPr>
          <p:nvPr>
            <p:ph type="title" idx="4294967295"/>
          </p:nvPr>
        </p:nvSpPr>
        <p:spPr>
          <a:xfrm>
            <a:off x="1828800" y="76200"/>
            <a:ext cx="1158875" cy="263525"/>
          </a:xfrm>
        </p:spPr>
        <p:txBody>
          <a:bodyPr lIns="0" tIns="0" rIns="0" bIns="0"/>
          <a:lstStyle/>
          <a:p>
            <a:pPr algn="l" eaLnBrk="1" hangingPunct="1"/>
            <a:r>
              <a:rPr lang="de-DE" altLang="de-DE" sz="800">
                <a:solidFill>
                  <a:schemeClr val="bg1"/>
                </a:solidFill>
                <a:latin typeface="Futura Lt BT" pitchFamily="34" charset="0"/>
              </a:rPr>
              <a:t>4a. Kognitive Schulfähigkeit</a:t>
            </a:r>
          </a:p>
        </p:txBody>
      </p:sp>
      <p:pic>
        <p:nvPicPr>
          <p:cNvPr id="28685" name="Picture 1037" descr="D:\Eigene Dateien\03 Bilder Schule\2005-06 Schulbilder\2005 1. Klasse\Schulfotos 022.jpg">
            <a:extLst>
              <a:ext uri="{FF2B5EF4-FFF2-40B4-BE49-F238E27FC236}">
                <a16:creationId xmlns:a16="http://schemas.microsoft.com/office/drawing/2014/main" id="{3208D727-6493-EDF5-2630-6E64EC303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100" y="1636713"/>
            <a:ext cx="6905625"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1038">
            <a:extLst>
              <a:ext uri="{FF2B5EF4-FFF2-40B4-BE49-F238E27FC236}">
                <a16:creationId xmlns:a16="http://schemas.microsoft.com/office/drawing/2014/main" id="{091AE0C1-8D29-FBA1-22AC-7363B5350EF3}"/>
              </a:ext>
            </a:extLst>
          </p:cNvPr>
          <p:cNvSpPr>
            <a:spLocks noChangeArrowheads="1"/>
          </p:cNvSpPr>
          <p:nvPr/>
        </p:nvSpPr>
        <p:spPr bwMode="auto">
          <a:xfrm>
            <a:off x="1812925" y="1628775"/>
            <a:ext cx="7018338" cy="5229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8687" name="Rectangle 1039">
            <a:extLst>
              <a:ext uri="{FF2B5EF4-FFF2-40B4-BE49-F238E27FC236}">
                <a16:creationId xmlns:a16="http://schemas.microsoft.com/office/drawing/2014/main" id="{77548B49-EDA0-4B1C-1A12-AB20B9696B73}"/>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28688" name="Text Box 1040">
            <a:extLst>
              <a:ext uri="{FF2B5EF4-FFF2-40B4-BE49-F238E27FC236}">
                <a16:creationId xmlns:a16="http://schemas.microsoft.com/office/drawing/2014/main" id="{B83DC67A-C7DB-CA82-787D-33AFE9DF572A}"/>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4</a:t>
            </a:r>
          </a:p>
        </p:txBody>
      </p:sp>
      <p:sp>
        <p:nvSpPr>
          <p:cNvPr id="28689" name="Text Box 1041">
            <a:extLst>
              <a:ext uri="{FF2B5EF4-FFF2-40B4-BE49-F238E27FC236}">
                <a16:creationId xmlns:a16="http://schemas.microsoft.com/office/drawing/2014/main" id="{63CF480D-05D0-4CAE-4C8C-21248E9690A1}"/>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0" rIns="7200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Kognitive Schulfähigkeit</a:t>
            </a:r>
          </a:p>
        </p:txBody>
      </p:sp>
      <p:sp>
        <p:nvSpPr>
          <p:cNvPr id="144402" name="Text Box 1042">
            <a:extLst>
              <a:ext uri="{FF2B5EF4-FFF2-40B4-BE49-F238E27FC236}">
                <a16:creationId xmlns:a16="http://schemas.microsoft.com/office/drawing/2014/main" id="{22DE3360-7255-A880-4C2F-A5C8C9D2F981}"/>
              </a:ext>
            </a:extLst>
          </p:cNvPr>
          <p:cNvSpPr txBox="1">
            <a:spLocks noChangeArrowheads="1"/>
          </p:cNvSpPr>
          <p:nvPr/>
        </p:nvSpPr>
        <p:spPr bwMode="auto">
          <a:xfrm>
            <a:off x="2209800" y="1981200"/>
            <a:ext cx="6553200" cy="4572000"/>
          </a:xfrm>
          <a:prstGeom prst="rect">
            <a:avLst/>
          </a:prstGeom>
          <a:solidFill>
            <a:srgbClr val="EBF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400">
                <a:latin typeface="Futura Lt BT" pitchFamily="34" charset="0"/>
              </a:rPr>
              <a:t>bedeutet:</a:t>
            </a:r>
          </a:p>
          <a:p>
            <a:pPr eaLnBrk="1" hangingPunct="1">
              <a:spcBef>
                <a:spcPct val="0"/>
              </a:spcBef>
              <a:buFontTx/>
              <a:buNone/>
            </a:pPr>
            <a:endParaRPr lang="de-DE" altLang="de-DE" sz="1800">
              <a:latin typeface="Futura Lt BT" pitchFamily="34" charset="0"/>
            </a:endParaRPr>
          </a:p>
          <a:p>
            <a:pPr eaLnBrk="1" hangingPunct="1">
              <a:spcBef>
                <a:spcPct val="0"/>
              </a:spcBef>
            </a:pPr>
            <a:r>
              <a:rPr lang="de-DE" altLang="de-DE" sz="1800">
                <a:latin typeface="Futura Lt BT" pitchFamily="34" charset="0"/>
              </a:rPr>
              <a:t> </a:t>
            </a:r>
            <a:r>
              <a:rPr lang="de-DE" altLang="de-DE" sz="2400">
                <a:latin typeface="Futura Lt BT" pitchFamily="34" charset="0"/>
              </a:rPr>
              <a:t>Konzentrationsfertigkeit, Ausdauer und</a:t>
            </a:r>
          </a:p>
          <a:p>
            <a:pPr eaLnBrk="1" hangingPunct="1">
              <a:spcBef>
                <a:spcPct val="0"/>
              </a:spcBef>
              <a:buFontTx/>
              <a:buNone/>
            </a:pPr>
            <a:r>
              <a:rPr lang="de-DE" altLang="de-DE" sz="2400">
                <a:latin typeface="Futura Lt BT" pitchFamily="34" charset="0"/>
              </a:rPr>
              <a:t>  Aufmerksamkeit besitzen</a:t>
            </a:r>
          </a:p>
          <a:p>
            <a:pPr eaLnBrk="1" hangingPunct="1">
              <a:spcBef>
                <a:spcPct val="0"/>
              </a:spcBef>
            </a:pPr>
            <a:r>
              <a:rPr lang="de-DE" altLang="de-DE" sz="2400">
                <a:latin typeface="Futura Lt BT" pitchFamily="34" charset="0"/>
              </a:rPr>
              <a:t>ausgeprägtes auditives Kurzzeitgedächtnis,</a:t>
            </a:r>
          </a:p>
          <a:p>
            <a:pPr eaLnBrk="1" hangingPunct="1">
              <a:spcBef>
                <a:spcPct val="0"/>
              </a:spcBef>
              <a:buFontTx/>
              <a:buNone/>
            </a:pPr>
            <a:r>
              <a:rPr lang="de-DE" altLang="de-DE" sz="2400">
                <a:latin typeface="Futura Lt BT" pitchFamily="34" charset="0"/>
              </a:rPr>
              <a:t>  auditive Merkfähigkeit und ein visuelles  </a:t>
            </a:r>
          </a:p>
          <a:p>
            <a:pPr eaLnBrk="1" hangingPunct="1">
              <a:spcBef>
                <a:spcPct val="0"/>
              </a:spcBef>
              <a:buFontTx/>
              <a:buNone/>
            </a:pPr>
            <a:r>
              <a:rPr lang="de-DE" altLang="de-DE" sz="2400">
                <a:latin typeface="Futura Lt BT" pitchFamily="34" charset="0"/>
              </a:rPr>
              <a:t>  Gedächtnis haben</a:t>
            </a:r>
          </a:p>
          <a:p>
            <a:pPr eaLnBrk="1" hangingPunct="1">
              <a:spcBef>
                <a:spcPct val="0"/>
              </a:spcBef>
            </a:pPr>
            <a:r>
              <a:rPr lang="de-DE" altLang="de-DE" sz="2400">
                <a:latin typeface="Futura Lt BT" pitchFamily="34" charset="0"/>
              </a:rPr>
              <a:t>Neugierverhalten und Lerninteresse zeigen</a:t>
            </a:r>
          </a:p>
          <a:p>
            <a:pPr eaLnBrk="1" hangingPunct="1">
              <a:spcBef>
                <a:spcPct val="0"/>
              </a:spcBef>
            </a:pPr>
            <a:r>
              <a:rPr lang="de-DE" altLang="de-DE" sz="2400">
                <a:latin typeface="Futura Lt BT" pitchFamily="34" charset="0"/>
              </a:rPr>
              <a:t>folgerichtiges Denken besitzen, Beziehungen</a:t>
            </a:r>
          </a:p>
          <a:p>
            <a:pPr eaLnBrk="1" hangingPunct="1">
              <a:spcBef>
                <a:spcPct val="0"/>
              </a:spcBef>
              <a:buFontTx/>
              <a:buNone/>
            </a:pPr>
            <a:r>
              <a:rPr lang="de-DE" altLang="de-DE" sz="2400">
                <a:latin typeface="Futura Lt BT" pitchFamily="34" charset="0"/>
              </a:rPr>
              <a:t>  und Gesetzmäßigkeiten erkennen</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4402">
                                            <p:txEl>
                                              <p:pRg st="2" end="2"/>
                                            </p:txEl>
                                          </p:spTgt>
                                        </p:tgtEl>
                                        <p:attrNameLst>
                                          <p:attrName>style.visibility</p:attrName>
                                        </p:attrNameLst>
                                      </p:cBhvr>
                                      <p:to>
                                        <p:strVal val="visible"/>
                                      </p:to>
                                    </p:set>
                                    <p:animEffect transition="in" filter="fade">
                                      <p:cBhvr>
                                        <p:cTn id="7" dur="1000"/>
                                        <p:tgtEl>
                                          <p:spTgt spid="144402">
                                            <p:txEl>
                                              <p:pRg st="2" end="2"/>
                                            </p:txEl>
                                          </p:spTgt>
                                        </p:tgtEl>
                                      </p:cBhvr>
                                    </p:animEffect>
                                    <p:anim calcmode="lin" valueType="num">
                                      <p:cBhvr>
                                        <p:cTn id="8" dur="1000" fill="hold"/>
                                        <p:tgtEl>
                                          <p:spTgt spid="14440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440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4402">
                                            <p:txEl>
                                              <p:pRg st="3" end="3"/>
                                            </p:txEl>
                                          </p:spTgt>
                                        </p:tgtEl>
                                        <p:attrNameLst>
                                          <p:attrName>style.visibility</p:attrName>
                                        </p:attrNameLst>
                                      </p:cBhvr>
                                      <p:to>
                                        <p:strVal val="visible"/>
                                      </p:to>
                                    </p:set>
                                    <p:animEffect transition="in" filter="fade">
                                      <p:cBhvr>
                                        <p:cTn id="12" dur="1000"/>
                                        <p:tgtEl>
                                          <p:spTgt spid="144402">
                                            <p:txEl>
                                              <p:pRg st="3" end="3"/>
                                            </p:txEl>
                                          </p:spTgt>
                                        </p:tgtEl>
                                      </p:cBhvr>
                                    </p:animEffect>
                                    <p:anim calcmode="lin" valueType="num">
                                      <p:cBhvr>
                                        <p:cTn id="13" dur="1000" fill="hold"/>
                                        <p:tgtEl>
                                          <p:spTgt spid="14440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444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44402">
                                            <p:txEl>
                                              <p:pRg st="4" end="4"/>
                                            </p:txEl>
                                          </p:spTgt>
                                        </p:tgtEl>
                                        <p:attrNameLst>
                                          <p:attrName>style.visibility</p:attrName>
                                        </p:attrNameLst>
                                      </p:cBhvr>
                                      <p:to>
                                        <p:strVal val="visible"/>
                                      </p:to>
                                    </p:set>
                                    <p:animEffect transition="in" filter="fade">
                                      <p:cBhvr>
                                        <p:cTn id="19" dur="1000"/>
                                        <p:tgtEl>
                                          <p:spTgt spid="144402">
                                            <p:txEl>
                                              <p:pRg st="4" end="4"/>
                                            </p:txEl>
                                          </p:spTgt>
                                        </p:tgtEl>
                                      </p:cBhvr>
                                    </p:animEffect>
                                    <p:anim calcmode="lin" valueType="num">
                                      <p:cBhvr>
                                        <p:cTn id="20" dur="1000" fill="hold"/>
                                        <p:tgtEl>
                                          <p:spTgt spid="14440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4440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4402">
                                            <p:txEl>
                                              <p:pRg st="5" end="5"/>
                                            </p:txEl>
                                          </p:spTgt>
                                        </p:tgtEl>
                                        <p:attrNameLst>
                                          <p:attrName>style.visibility</p:attrName>
                                        </p:attrNameLst>
                                      </p:cBhvr>
                                      <p:to>
                                        <p:strVal val="visible"/>
                                      </p:to>
                                    </p:set>
                                    <p:animEffect transition="in" filter="fade">
                                      <p:cBhvr>
                                        <p:cTn id="24" dur="1000"/>
                                        <p:tgtEl>
                                          <p:spTgt spid="144402">
                                            <p:txEl>
                                              <p:pRg st="5" end="5"/>
                                            </p:txEl>
                                          </p:spTgt>
                                        </p:tgtEl>
                                      </p:cBhvr>
                                    </p:animEffect>
                                    <p:anim calcmode="lin" valueType="num">
                                      <p:cBhvr>
                                        <p:cTn id="25" dur="1000" fill="hold"/>
                                        <p:tgtEl>
                                          <p:spTgt spid="14440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4440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4402">
                                            <p:txEl>
                                              <p:pRg st="6" end="6"/>
                                            </p:txEl>
                                          </p:spTgt>
                                        </p:tgtEl>
                                        <p:attrNameLst>
                                          <p:attrName>style.visibility</p:attrName>
                                        </p:attrNameLst>
                                      </p:cBhvr>
                                      <p:to>
                                        <p:strVal val="visible"/>
                                      </p:to>
                                    </p:set>
                                    <p:animEffect transition="in" filter="fade">
                                      <p:cBhvr>
                                        <p:cTn id="29" dur="1000"/>
                                        <p:tgtEl>
                                          <p:spTgt spid="144402">
                                            <p:txEl>
                                              <p:pRg st="6" end="6"/>
                                            </p:txEl>
                                          </p:spTgt>
                                        </p:tgtEl>
                                      </p:cBhvr>
                                    </p:animEffect>
                                    <p:anim calcmode="lin" valueType="num">
                                      <p:cBhvr>
                                        <p:cTn id="30" dur="1000" fill="hold"/>
                                        <p:tgtEl>
                                          <p:spTgt spid="14440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4440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44402">
                                            <p:txEl>
                                              <p:pRg st="7" end="7"/>
                                            </p:txEl>
                                          </p:spTgt>
                                        </p:tgtEl>
                                        <p:attrNameLst>
                                          <p:attrName>style.visibility</p:attrName>
                                        </p:attrNameLst>
                                      </p:cBhvr>
                                      <p:to>
                                        <p:strVal val="visible"/>
                                      </p:to>
                                    </p:set>
                                    <p:animEffect transition="in" filter="fade">
                                      <p:cBhvr>
                                        <p:cTn id="36" dur="1000"/>
                                        <p:tgtEl>
                                          <p:spTgt spid="144402">
                                            <p:txEl>
                                              <p:pRg st="7" end="7"/>
                                            </p:txEl>
                                          </p:spTgt>
                                        </p:tgtEl>
                                      </p:cBhvr>
                                    </p:animEffect>
                                    <p:anim calcmode="lin" valueType="num">
                                      <p:cBhvr>
                                        <p:cTn id="37" dur="1000" fill="hold"/>
                                        <p:tgtEl>
                                          <p:spTgt spid="14440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4440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144402">
                                            <p:txEl>
                                              <p:pRg st="8" end="8"/>
                                            </p:txEl>
                                          </p:spTgt>
                                        </p:tgtEl>
                                        <p:attrNameLst>
                                          <p:attrName>style.visibility</p:attrName>
                                        </p:attrNameLst>
                                      </p:cBhvr>
                                      <p:to>
                                        <p:strVal val="visible"/>
                                      </p:to>
                                    </p:set>
                                    <p:animEffect transition="in" filter="fade">
                                      <p:cBhvr>
                                        <p:cTn id="43" dur="1000"/>
                                        <p:tgtEl>
                                          <p:spTgt spid="144402">
                                            <p:txEl>
                                              <p:pRg st="8" end="8"/>
                                            </p:txEl>
                                          </p:spTgt>
                                        </p:tgtEl>
                                      </p:cBhvr>
                                    </p:animEffect>
                                    <p:anim calcmode="lin" valueType="num">
                                      <p:cBhvr>
                                        <p:cTn id="44" dur="1000" fill="hold"/>
                                        <p:tgtEl>
                                          <p:spTgt spid="14440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44402">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4402">
                                            <p:txEl>
                                              <p:pRg st="9" end="9"/>
                                            </p:txEl>
                                          </p:spTgt>
                                        </p:tgtEl>
                                        <p:attrNameLst>
                                          <p:attrName>style.visibility</p:attrName>
                                        </p:attrNameLst>
                                      </p:cBhvr>
                                      <p:to>
                                        <p:strVal val="visible"/>
                                      </p:to>
                                    </p:set>
                                    <p:animEffect transition="in" filter="fade">
                                      <p:cBhvr>
                                        <p:cTn id="48" dur="1000"/>
                                        <p:tgtEl>
                                          <p:spTgt spid="144402">
                                            <p:txEl>
                                              <p:pRg st="9" end="9"/>
                                            </p:txEl>
                                          </p:spTgt>
                                        </p:tgtEl>
                                      </p:cBhvr>
                                    </p:animEffect>
                                    <p:anim calcmode="lin" valueType="num">
                                      <p:cBhvr>
                                        <p:cTn id="49" dur="1000" fill="hold"/>
                                        <p:tgtEl>
                                          <p:spTgt spid="14440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14440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Line 2">
            <a:extLst>
              <a:ext uri="{FF2B5EF4-FFF2-40B4-BE49-F238E27FC236}">
                <a16:creationId xmlns:a16="http://schemas.microsoft.com/office/drawing/2014/main" id="{F33204D9-D7BF-E622-354E-9753AD951DA3}"/>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 name="Line 3">
            <a:extLst>
              <a:ext uri="{FF2B5EF4-FFF2-40B4-BE49-F238E27FC236}">
                <a16:creationId xmlns:a16="http://schemas.microsoft.com/office/drawing/2014/main" id="{66A61266-36BC-7D17-82E0-9616D95E445C}"/>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Rectangle 8">
            <a:extLst>
              <a:ext uri="{FF2B5EF4-FFF2-40B4-BE49-F238E27FC236}">
                <a16:creationId xmlns:a16="http://schemas.microsoft.com/office/drawing/2014/main" id="{398B9DBD-F8E9-48B5-D31C-F30A54898D2C}"/>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0725" name="Text Box 10">
            <a:extLst>
              <a:ext uri="{FF2B5EF4-FFF2-40B4-BE49-F238E27FC236}">
                <a16:creationId xmlns:a16="http://schemas.microsoft.com/office/drawing/2014/main" id="{591A62BD-30FE-AAC7-68D0-964CF527B05C}"/>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30726" name="WordArt 11">
            <a:extLst>
              <a:ext uri="{FF2B5EF4-FFF2-40B4-BE49-F238E27FC236}">
                <a16:creationId xmlns:a16="http://schemas.microsoft.com/office/drawing/2014/main" id="{418AA5C1-EB25-B299-B198-23311153B007}"/>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30727" name="Picture 12" descr="PE00685_">
            <a:extLst>
              <a:ext uri="{FF2B5EF4-FFF2-40B4-BE49-F238E27FC236}">
                <a16:creationId xmlns:a16="http://schemas.microsoft.com/office/drawing/2014/main" id="{763DD81A-CA86-9C15-7776-128C22AF4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3" descr="PE00686_">
            <a:extLst>
              <a:ext uri="{FF2B5EF4-FFF2-40B4-BE49-F238E27FC236}">
                <a16:creationId xmlns:a16="http://schemas.microsoft.com/office/drawing/2014/main" id="{21AFEE0A-3BC6-BB17-C458-2C4847B7C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14">
            <a:extLst>
              <a:ext uri="{FF2B5EF4-FFF2-40B4-BE49-F238E27FC236}">
                <a16:creationId xmlns:a16="http://schemas.microsoft.com/office/drawing/2014/main" id="{DF467DD3-D917-A686-CEB2-0ED058602D2F}"/>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0730" name="Text Box 15">
            <a:extLst>
              <a:ext uri="{FF2B5EF4-FFF2-40B4-BE49-F238E27FC236}">
                <a16:creationId xmlns:a16="http://schemas.microsoft.com/office/drawing/2014/main" id="{35B0DAA5-46AD-4108-CAED-EC4A2D4AA6F0}"/>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8F571B0D-2F55-4E41-9AEE-4105EF6A56F1}" type="slidenum">
              <a:rPr lang="de-DE" altLang="de-DE" sz="1600" b="0">
                <a:latin typeface="Futura Lt BT" pitchFamily="34" charset="0"/>
              </a:rPr>
              <a:pPr eaLnBrk="1" hangingPunct="1">
                <a:spcBef>
                  <a:spcPct val="50000"/>
                </a:spcBef>
                <a:buFontTx/>
                <a:buNone/>
              </a:pPr>
              <a:t>17</a:t>
            </a:fld>
            <a:endParaRPr lang="de-DE" altLang="de-DE" sz="1600" b="0">
              <a:latin typeface="Futura Lt BT" pitchFamily="34" charset="0"/>
            </a:endParaRPr>
          </a:p>
        </p:txBody>
      </p:sp>
      <p:sp>
        <p:nvSpPr>
          <p:cNvPr id="30731" name="Rectangle 16">
            <a:extLst>
              <a:ext uri="{FF2B5EF4-FFF2-40B4-BE49-F238E27FC236}">
                <a16:creationId xmlns:a16="http://schemas.microsoft.com/office/drawing/2014/main" id="{F57A3A54-16D0-FC68-28D5-36EDB9831633}"/>
              </a:ext>
            </a:extLst>
          </p:cNvPr>
          <p:cNvSpPr>
            <a:spLocks noGrp="1" noChangeArrowheads="1"/>
          </p:cNvSpPr>
          <p:nvPr>
            <p:ph type="title" idx="4294967295"/>
          </p:nvPr>
        </p:nvSpPr>
        <p:spPr>
          <a:xfrm>
            <a:off x="1905000" y="152400"/>
            <a:ext cx="1311275" cy="152400"/>
          </a:xfrm>
        </p:spPr>
        <p:txBody>
          <a:bodyPr lIns="0" tIns="0" rIns="0" bIns="0"/>
          <a:lstStyle/>
          <a:p>
            <a:pPr algn="l" eaLnBrk="1" hangingPunct="1"/>
            <a:r>
              <a:rPr lang="de-DE" altLang="de-DE" sz="800">
                <a:solidFill>
                  <a:schemeClr val="bg1"/>
                </a:solidFill>
                <a:latin typeface="Futura Lt BT" pitchFamily="34" charset="0"/>
              </a:rPr>
              <a:t>4b. Kognitive Schulfähigkeit</a:t>
            </a:r>
          </a:p>
        </p:txBody>
      </p:sp>
      <p:pic>
        <p:nvPicPr>
          <p:cNvPr id="30732" name="Picture 22" descr="D:\Eigene Dateien\03 Bilder Schule\00 Kameraordner Schule\2006-12-08-1141-42\Nikitin - Reihenfolge.JPG">
            <a:extLst>
              <a:ext uri="{FF2B5EF4-FFF2-40B4-BE49-F238E27FC236}">
                <a16:creationId xmlns:a16="http://schemas.microsoft.com/office/drawing/2014/main" id="{27009793-7162-FDA6-3773-6A5540724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1636713"/>
            <a:ext cx="6910388"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23">
            <a:extLst>
              <a:ext uri="{FF2B5EF4-FFF2-40B4-BE49-F238E27FC236}">
                <a16:creationId xmlns:a16="http://schemas.microsoft.com/office/drawing/2014/main" id="{2C38FD72-6449-FF3F-F3A5-CEEA3B5BAED5}"/>
              </a:ext>
            </a:extLst>
          </p:cNvPr>
          <p:cNvSpPr>
            <a:spLocks noChangeArrowheads="1"/>
          </p:cNvSpPr>
          <p:nvPr/>
        </p:nvSpPr>
        <p:spPr bwMode="auto">
          <a:xfrm>
            <a:off x="1812925" y="1628775"/>
            <a:ext cx="7018338" cy="5200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06521" name="Text Box 25">
            <a:extLst>
              <a:ext uri="{FF2B5EF4-FFF2-40B4-BE49-F238E27FC236}">
                <a16:creationId xmlns:a16="http://schemas.microsoft.com/office/drawing/2014/main" id="{A0C5132E-17F9-3E2C-9490-B16773291D0D}"/>
              </a:ext>
            </a:extLst>
          </p:cNvPr>
          <p:cNvSpPr txBox="1">
            <a:spLocks noChangeArrowheads="1"/>
          </p:cNvSpPr>
          <p:nvPr/>
        </p:nvSpPr>
        <p:spPr bwMode="auto">
          <a:xfrm>
            <a:off x="2193925" y="4365625"/>
            <a:ext cx="6586538" cy="2232025"/>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200000"/>
              </a:spcBef>
              <a:spcAft>
                <a:spcPct val="100000"/>
              </a:spcAft>
              <a:buFontTx/>
              <a:buNone/>
            </a:pPr>
            <a:r>
              <a:rPr lang="de-DE" altLang="de-DE" sz="2000">
                <a:latin typeface="Futura Lt BT" pitchFamily="34" charset="0"/>
              </a:rPr>
              <a:t>Beziehen Sie Ihr Kind in das Alltagsgeschehen ein! Erteilen Sie Ihrem Kind konkrete Aufgaben: Legokästen, sonstige Baukästen, Spiele mit Bauanleitung, Kinderverse und –reime, Lieder singen, Spiele wie Kofferpacken, Einkaufsliste merken, Daten immer wieder abfragen,...</a:t>
            </a:r>
          </a:p>
        </p:txBody>
      </p:sp>
      <p:sp>
        <p:nvSpPr>
          <p:cNvPr id="30735" name="Text Box 26">
            <a:extLst>
              <a:ext uri="{FF2B5EF4-FFF2-40B4-BE49-F238E27FC236}">
                <a16:creationId xmlns:a16="http://schemas.microsoft.com/office/drawing/2014/main" id="{17DDC3AB-63A7-169B-A64A-E5D588BFF4B0}"/>
              </a:ext>
            </a:extLst>
          </p:cNvPr>
          <p:cNvSpPr txBox="1">
            <a:spLocks noChangeArrowheads="1"/>
          </p:cNvSpPr>
          <p:nvPr/>
        </p:nvSpPr>
        <p:spPr bwMode="auto">
          <a:xfrm>
            <a:off x="2154238" y="1973263"/>
            <a:ext cx="6586537" cy="2247900"/>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200000"/>
              </a:spcBef>
              <a:buFontTx/>
              <a:buNone/>
            </a:pPr>
            <a:r>
              <a:rPr lang="de-DE" altLang="de-DE" sz="2000">
                <a:latin typeface="Futura Lt BT" pitchFamily="34" charset="0"/>
              </a:rPr>
              <a:t>Zahlenreihen erkennen, Klassifizieren von Gegenständen, Muster erkennen und fortsetzen; Formen benennen und erkennen ,AB bearbeiten nach „Plan“, Arbeitsschritte planen, der Reihe nach etwas erledigen, problemlösendes Denken, Merkregeln lernen, Strategien in RS und MA, Gedichte, Gelerntes mündlich und schriftlich wiedergeben,..</a:t>
            </a:r>
          </a:p>
        </p:txBody>
      </p:sp>
      <p:sp>
        <p:nvSpPr>
          <p:cNvPr id="30736" name="Rectangle 27">
            <a:extLst>
              <a:ext uri="{FF2B5EF4-FFF2-40B4-BE49-F238E27FC236}">
                <a16:creationId xmlns:a16="http://schemas.microsoft.com/office/drawing/2014/main" id="{5148014A-CB35-2671-89D0-CA81AF201CBC}"/>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0737" name="Text Box 29">
            <a:extLst>
              <a:ext uri="{FF2B5EF4-FFF2-40B4-BE49-F238E27FC236}">
                <a16:creationId xmlns:a16="http://schemas.microsoft.com/office/drawing/2014/main" id="{6A663C72-4DD9-002E-18AD-930158BC34FB}"/>
              </a:ext>
            </a:extLst>
          </p:cNvPr>
          <p:cNvSpPr txBox="1">
            <a:spLocks noChangeArrowheads="1"/>
          </p:cNvSpPr>
          <p:nvPr/>
        </p:nvSpPr>
        <p:spPr bwMode="auto">
          <a:xfrm>
            <a:off x="2193925" y="503238"/>
            <a:ext cx="719138"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4</a:t>
            </a:r>
          </a:p>
        </p:txBody>
      </p:sp>
      <p:sp>
        <p:nvSpPr>
          <p:cNvPr id="30738" name="Text Box 30">
            <a:extLst>
              <a:ext uri="{FF2B5EF4-FFF2-40B4-BE49-F238E27FC236}">
                <a16:creationId xmlns:a16="http://schemas.microsoft.com/office/drawing/2014/main" id="{856AF355-872A-5800-E52A-8B8110D93395}"/>
              </a:ext>
            </a:extLst>
          </p:cNvPr>
          <p:cNvSpPr txBox="1">
            <a:spLocks noChangeArrowheads="1"/>
          </p:cNvSpPr>
          <p:nvPr/>
        </p:nvSpPr>
        <p:spPr bwMode="auto">
          <a:xfrm>
            <a:off x="2986088" y="503238"/>
            <a:ext cx="5757862" cy="719137"/>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3600" b="0">
                <a:solidFill>
                  <a:srgbClr val="000099"/>
                </a:solidFill>
                <a:latin typeface="Futura Lt BT" pitchFamily="34" charset="0"/>
              </a:rPr>
              <a:t>Kognitive Schulfähigkeit</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6521"/>
                                        </p:tgtEl>
                                        <p:attrNameLst>
                                          <p:attrName>style.visibility</p:attrName>
                                        </p:attrNameLst>
                                      </p:cBhvr>
                                      <p:to>
                                        <p:strVal val="visible"/>
                                      </p:to>
                                    </p:set>
                                    <p:animEffect transition="in" filter="wipe(up)">
                                      <p:cBhvr>
                                        <p:cTn id="7" dur="500"/>
                                        <p:tgtEl>
                                          <p:spTgt spid="106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Line 2">
            <a:extLst>
              <a:ext uri="{FF2B5EF4-FFF2-40B4-BE49-F238E27FC236}">
                <a16:creationId xmlns:a16="http://schemas.microsoft.com/office/drawing/2014/main" id="{A88D33FD-76FB-1B63-6E07-22F25F8C6232}"/>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7" name="Line 3">
            <a:extLst>
              <a:ext uri="{FF2B5EF4-FFF2-40B4-BE49-F238E27FC236}">
                <a16:creationId xmlns:a16="http://schemas.microsoft.com/office/drawing/2014/main" id="{86D10AC0-173C-C49C-A6B5-FD6918AEF6EA}"/>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Text Box 4">
            <a:extLst>
              <a:ext uri="{FF2B5EF4-FFF2-40B4-BE49-F238E27FC236}">
                <a16:creationId xmlns:a16="http://schemas.microsoft.com/office/drawing/2014/main" id="{C5A90AAA-953F-7C45-CF95-0F039DF7D95D}"/>
              </a:ext>
            </a:extLst>
          </p:cNvPr>
          <p:cNvSpPr txBox="1">
            <a:spLocks noChangeArrowheads="1"/>
          </p:cNvSpPr>
          <p:nvPr/>
        </p:nvSpPr>
        <p:spPr bwMode="auto">
          <a:xfrm>
            <a:off x="2159000" y="2014538"/>
            <a:ext cx="6657975" cy="647700"/>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a:solidFill>
                  <a:srgbClr val="000099"/>
                </a:solidFill>
                <a:latin typeface="Futura Lt BT" pitchFamily="34" charset="0"/>
              </a:rPr>
              <a:t>Kooperation Kindergarten und Schule</a:t>
            </a:r>
          </a:p>
        </p:txBody>
      </p:sp>
      <p:sp>
        <p:nvSpPr>
          <p:cNvPr id="31749" name="Text Box 5">
            <a:extLst>
              <a:ext uri="{FF2B5EF4-FFF2-40B4-BE49-F238E27FC236}">
                <a16:creationId xmlns:a16="http://schemas.microsoft.com/office/drawing/2014/main" id="{F8FDC5FF-4CB0-24F7-12B0-64C53E422354}"/>
              </a:ext>
            </a:extLst>
          </p:cNvPr>
          <p:cNvSpPr txBox="1">
            <a:spLocks noChangeArrowheads="1"/>
          </p:cNvSpPr>
          <p:nvPr/>
        </p:nvSpPr>
        <p:spPr bwMode="auto">
          <a:xfrm>
            <a:off x="0" y="2014538"/>
            <a:ext cx="1725613"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130000"/>
              </a:spcAft>
              <a:buFontTx/>
              <a:buNone/>
            </a:pPr>
            <a:r>
              <a:rPr lang="de-DE" altLang="de-DE" sz="2000" b="0">
                <a:latin typeface="Futura Lt BT" pitchFamily="34" charset="0"/>
              </a:rPr>
              <a:t>KiGa &amp; GS</a:t>
            </a:r>
          </a:p>
          <a:p>
            <a:pPr algn="r" eaLnBrk="1" hangingPunct="1">
              <a:spcBef>
                <a:spcPct val="0"/>
              </a:spcBef>
              <a:spcAft>
                <a:spcPct val="100000"/>
              </a:spcAft>
              <a:buFontTx/>
              <a:buNone/>
            </a:pPr>
            <a:r>
              <a:rPr lang="de-DE" altLang="de-DE" sz="2000" b="0">
                <a:latin typeface="Futura Lt BT" pitchFamily="34" charset="0"/>
              </a:rPr>
              <a:t>KiGa, GS</a:t>
            </a:r>
            <a:br>
              <a:rPr lang="de-DE" altLang="de-DE" sz="2000" b="0">
                <a:latin typeface="Futura Lt BT" pitchFamily="34" charset="0"/>
              </a:rPr>
            </a:br>
            <a:r>
              <a:rPr lang="de-DE" altLang="de-DE" sz="2000" b="0">
                <a:latin typeface="Futura Lt BT" pitchFamily="34" charset="0"/>
              </a:rPr>
              <a:t>und Eltern</a:t>
            </a:r>
          </a:p>
          <a:p>
            <a:pPr algn="r" eaLnBrk="1" hangingPunct="1">
              <a:spcBef>
                <a:spcPct val="0"/>
              </a:spcBef>
              <a:spcAft>
                <a:spcPct val="130000"/>
              </a:spcAft>
              <a:buFontTx/>
              <a:buNone/>
            </a:pPr>
            <a:r>
              <a:rPr lang="de-DE" altLang="de-DE" sz="2000" b="0">
                <a:latin typeface="Futura Lt BT" pitchFamily="34" charset="0"/>
              </a:rPr>
              <a:t>Eltern</a:t>
            </a:r>
          </a:p>
          <a:p>
            <a:pPr algn="r" eaLnBrk="1" hangingPunct="1">
              <a:spcBef>
                <a:spcPct val="0"/>
              </a:spcBef>
              <a:spcAft>
                <a:spcPct val="130000"/>
              </a:spcAft>
              <a:buFontTx/>
              <a:buNone/>
            </a:pPr>
            <a:r>
              <a:rPr lang="de-DE" altLang="de-DE" sz="2000" b="0">
                <a:latin typeface="Futura Lt BT" pitchFamily="34" charset="0"/>
              </a:rPr>
              <a:t>Eltern</a:t>
            </a:r>
          </a:p>
          <a:p>
            <a:pPr algn="r" eaLnBrk="1" hangingPunct="1">
              <a:spcBef>
                <a:spcPct val="0"/>
              </a:spcBef>
              <a:spcAft>
                <a:spcPct val="130000"/>
              </a:spcAft>
              <a:buFontTx/>
              <a:buNone/>
            </a:pPr>
            <a:r>
              <a:rPr lang="de-DE" altLang="de-DE" sz="2000" b="0">
                <a:latin typeface="Futura Lt BT" pitchFamily="34" charset="0"/>
              </a:rPr>
              <a:t>Eltern</a:t>
            </a:r>
          </a:p>
          <a:p>
            <a:pPr algn="r" eaLnBrk="1" hangingPunct="1">
              <a:spcBef>
                <a:spcPct val="0"/>
              </a:spcBef>
              <a:spcAft>
                <a:spcPct val="130000"/>
              </a:spcAft>
              <a:buFontTx/>
              <a:buNone/>
            </a:pPr>
            <a:r>
              <a:rPr lang="de-DE" altLang="de-DE" sz="2000" b="0">
                <a:latin typeface="Futura Lt BT" pitchFamily="34" charset="0"/>
              </a:rPr>
              <a:t>Eltern und GS</a:t>
            </a:r>
            <a:br>
              <a:rPr lang="de-DE" altLang="de-DE" sz="2000" b="0">
                <a:latin typeface="Futura Lt BT" pitchFamily="34" charset="0"/>
              </a:rPr>
            </a:br>
            <a:endParaRPr lang="de-DE" altLang="de-DE" sz="2000" b="0">
              <a:latin typeface="Futura Lt BT" pitchFamily="34" charset="0"/>
            </a:endParaRPr>
          </a:p>
        </p:txBody>
      </p:sp>
      <p:sp>
        <p:nvSpPr>
          <p:cNvPr id="46086" name="Text Box 6">
            <a:extLst>
              <a:ext uri="{FF2B5EF4-FFF2-40B4-BE49-F238E27FC236}">
                <a16:creationId xmlns:a16="http://schemas.microsoft.com/office/drawing/2014/main" id="{09523DEA-3737-6D06-3774-818F432E1D6A}"/>
              </a:ext>
            </a:extLst>
          </p:cNvPr>
          <p:cNvSpPr txBox="1">
            <a:spLocks noChangeArrowheads="1"/>
          </p:cNvSpPr>
          <p:nvPr/>
        </p:nvSpPr>
        <p:spPr bwMode="auto">
          <a:xfrm>
            <a:off x="2159000" y="2733675"/>
            <a:ext cx="6657975" cy="647700"/>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a:solidFill>
                  <a:srgbClr val="000099"/>
                </a:solidFill>
                <a:latin typeface="Futura Lt BT" pitchFamily="34" charset="0"/>
              </a:rPr>
              <a:t>Schulwegtraining</a:t>
            </a:r>
          </a:p>
        </p:txBody>
      </p:sp>
      <p:sp>
        <p:nvSpPr>
          <p:cNvPr id="46087" name="Text Box 7">
            <a:extLst>
              <a:ext uri="{FF2B5EF4-FFF2-40B4-BE49-F238E27FC236}">
                <a16:creationId xmlns:a16="http://schemas.microsoft.com/office/drawing/2014/main" id="{2C8D9C94-AD4F-01DA-DC93-FA70E853FFA0}"/>
              </a:ext>
            </a:extLst>
          </p:cNvPr>
          <p:cNvSpPr txBox="1">
            <a:spLocks noChangeArrowheads="1"/>
          </p:cNvSpPr>
          <p:nvPr/>
        </p:nvSpPr>
        <p:spPr bwMode="auto">
          <a:xfrm>
            <a:off x="2159000" y="3454400"/>
            <a:ext cx="6657975" cy="647700"/>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a:solidFill>
                  <a:srgbClr val="000099"/>
                </a:solidFill>
                <a:latin typeface="Futura Lt BT" pitchFamily="34" charset="0"/>
              </a:rPr>
              <a:t>Ein guter Start beginnt mit dem Aufstehen</a:t>
            </a:r>
          </a:p>
        </p:txBody>
      </p:sp>
      <p:sp>
        <p:nvSpPr>
          <p:cNvPr id="46088" name="Text Box 8">
            <a:extLst>
              <a:ext uri="{FF2B5EF4-FFF2-40B4-BE49-F238E27FC236}">
                <a16:creationId xmlns:a16="http://schemas.microsoft.com/office/drawing/2014/main" id="{4FC02FB9-233C-CEA1-AFFF-729EB84F9275}"/>
              </a:ext>
            </a:extLst>
          </p:cNvPr>
          <p:cNvSpPr txBox="1">
            <a:spLocks noChangeArrowheads="1"/>
          </p:cNvSpPr>
          <p:nvPr/>
        </p:nvSpPr>
        <p:spPr bwMode="auto">
          <a:xfrm>
            <a:off x="2159000" y="4173538"/>
            <a:ext cx="6657975" cy="647700"/>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a:solidFill>
                  <a:srgbClr val="000099"/>
                </a:solidFill>
                <a:latin typeface="Futura Lt BT" pitchFamily="34" charset="0"/>
              </a:rPr>
              <a:t>Schulangst abbauen – Lehrkräfte keine Buhfiguren</a:t>
            </a:r>
          </a:p>
        </p:txBody>
      </p:sp>
      <p:sp>
        <p:nvSpPr>
          <p:cNvPr id="46089" name="Text Box 9">
            <a:extLst>
              <a:ext uri="{FF2B5EF4-FFF2-40B4-BE49-F238E27FC236}">
                <a16:creationId xmlns:a16="http://schemas.microsoft.com/office/drawing/2014/main" id="{70F040F4-4350-64F1-4B7A-C0281D2D6ACC}"/>
              </a:ext>
            </a:extLst>
          </p:cNvPr>
          <p:cNvSpPr txBox="1">
            <a:spLocks noChangeArrowheads="1"/>
          </p:cNvSpPr>
          <p:nvPr/>
        </p:nvSpPr>
        <p:spPr bwMode="auto">
          <a:xfrm>
            <a:off x="2159000" y="4894263"/>
            <a:ext cx="6657975" cy="647700"/>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a:solidFill>
                  <a:srgbClr val="000099"/>
                </a:solidFill>
                <a:latin typeface="Futura Lt BT" pitchFamily="34" charset="0"/>
              </a:rPr>
              <a:t>Gesund und ausgeglichen </a:t>
            </a:r>
            <a:r>
              <a:rPr lang="de-DE" altLang="de-DE" sz="2000">
                <a:solidFill>
                  <a:srgbClr val="000099"/>
                </a:solidFill>
                <a:latin typeface="Futura Lt BT" pitchFamily="34" charset="0"/>
              </a:rPr>
              <a:t>durch Spiel und Bewegung</a:t>
            </a:r>
          </a:p>
        </p:txBody>
      </p:sp>
      <p:sp>
        <p:nvSpPr>
          <p:cNvPr id="46090" name="Text Box 10">
            <a:extLst>
              <a:ext uri="{FF2B5EF4-FFF2-40B4-BE49-F238E27FC236}">
                <a16:creationId xmlns:a16="http://schemas.microsoft.com/office/drawing/2014/main" id="{AAC3EA00-91D5-887E-E069-58768178D86D}"/>
              </a:ext>
            </a:extLst>
          </p:cNvPr>
          <p:cNvSpPr txBox="1">
            <a:spLocks noChangeArrowheads="1"/>
          </p:cNvSpPr>
          <p:nvPr/>
        </p:nvSpPr>
        <p:spPr bwMode="auto">
          <a:xfrm>
            <a:off x="2159000" y="5613400"/>
            <a:ext cx="6657975" cy="647700"/>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a:solidFill>
                  <a:srgbClr val="000099"/>
                </a:solidFill>
                <a:latin typeface="Futura Lt BT" pitchFamily="34" charset="0"/>
              </a:rPr>
              <a:t>Am gleichen Strang, in die gleiche Richtung ziehen</a:t>
            </a:r>
          </a:p>
        </p:txBody>
      </p:sp>
      <p:sp>
        <p:nvSpPr>
          <p:cNvPr id="31755" name="Rectangle 12">
            <a:extLst>
              <a:ext uri="{FF2B5EF4-FFF2-40B4-BE49-F238E27FC236}">
                <a16:creationId xmlns:a16="http://schemas.microsoft.com/office/drawing/2014/main" id="{C51B40E6-AB79-8BD6-0EC5-1796F243FEAA}"/>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1756" name="Rectangle 13">
            <a:extLst>
              <a:ext uri="{FF2B5EF4-FFF2-40B4-BE49-F238E27FC236}">
                <a16:creationId xmlns:a16="http://schemas.microsoft.com/office/drawing/2014/main" id="{1C44C2E3-6069-CDD6-34A3-488067D3E927}"/>
              </a:ext>
            </a:extLst>
          </p:cNvPr>
          <p:cNvSpPr>
            <a:spLocks noChangeArrowheads="1"/>
          </p:cNvSpPr>
          <p:nvPr/>
        </p:nvSpPr>
        <p:spPr bwMode="auto">
          <a:xfrm>
            <a:off x="1816100" y="163671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1757" name="Text Box 16">
            <a:extLst>
              <a:ext uri="{FF2B5EF4-FFF2-40B4-BE49-F238E27FC236}">
                <a16:creationId xmlns:a16="http://schemas.microsoft.com/office/drawing/2014/main" id="{50345112-ECAF-9F3D-4453-D126CAFB94F9}"/>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31758" name="WordArt 17">
            <a:extLst>
              <a:ext uri="{FF2B5EF4-FFF2-40B4-BE49-F238E27FC236}">
                <a16:creationId xmlns:a16="http://schemas.microsoft.com/office/drawing/2014/main" id="{CD04D0C0-8527-8015-9188-8432164D3641}"/>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31759" name="Picture 18" descr="PE00685_">
            <a:extLst>
              <a:ext uri="{FF2B5EF4-FFF2-40B4-BE49-F238E27FC236}">
                <a16:creationId xmlns:a16="http://schemas.microsoft.com/office/drawing/2014/main" id="{CBB51625-D442-A5AF-4362-C8115E611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9" descr="PE00686_">
            <a:extLst>
              <a:ext uri="{FF2B5EF4-FFF2-40B4-BE49-F238E27FC236}">
                <a16:creationId xmlns:a16="http://schemas.microsoft.com/office/drawing/2014/main" id="{084BDABA-44A0-FD03-FF59-A5A5FF7A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Rectangle 20">
            <a:extLst>
              <a:ext uri="{FF2B5EF4-FFF2-40B4-BE49-F238E27FC236}">
                <a16:creationId xmlns:a16="http://schemas.microsoft.com/office/drawing/2014/main" id="{A63B3CAE-164D-7D4F-3BAA-6808C6CED920}"/>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1762" name="Text Box 21">
            <a:extLst>
              <a:ext uri="{FF2B5EF4-FFF2-40B4-BE49-F238E27FC236}">
                <a16:creationId xmlns:a16="http://schemas.microsoft.com/office/drawing/2014/main" id="{72215F64-2DEC-7228-1711-9B95B0323EC0}"/>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193F8F79-A426-4562-B006-E5C87B464CBD}" type="slidenum">
              <a:rPr lang="de-DE" altLang="de-DE" sz="1600" b="0">
                <a:latin typeface="Futura Lt BT" pitchFamily="34" charset="0"/>
              </a:rPr>
              <a:pPr eaLnBrk="1" hangingPunct="1">
                <a:spcBef>
                  <a:spcPct val="50000"/>
                </a:spcBef>
                <a:buFontTx/>
                <a:buNone/>
              </a:pPr>
              <a:t>18</a:t>
            </a:fld>
            <a:endParaRPr lang="de-DE" altLang="de-DE" sz="1600" b="0">
              <a:latin typeface="Futura Lt BT" pitchFamily="34" charset="0"/>
            </a:endParaRPr>
          </a:p>
        </p:txBody>
      </p:sp>
      <p:sp>
        <p:nvSpPr>
          <p:cNvPr id="46102" name="Rectangle 22">
            <a:extLst>
              <a:ext uri="{FF2B5EF4-FFF2-40B4-BE49-F238E27FC236}">
                <a16:creationId xmlns:a16="http://schemas.microsoft.com/office/drawing/2014/main" id="{F8E89BF8-5861-FBCF-0EDA-D6E7917B5581}"/>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2800">
                <a:latin typeface="Futura Lt BT" pitchFamily="34" charset="0"/>
              </a:rPr>
              <a:t>So können WIR den Übergang erleichtern</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6102"/>
                                        </p:tgtEl>
                                        <p:attrNameLst>
                                          <p:attrName>style.visibility</p:attrName>
                                        </p:attrNameLst>
                                      </p:cBhvr>
                                      <p:to>
                                        <p:strVal val="visible"/>
                                      </p:to>
                                    </p:set>
                                    <p:anim calcmode="lin" valueType="num">
                                      <p:cBhvr additive="base">
                                        <p:cTn id="7" dur="500" fill="hold"/>
                                        <p:tgtEl>
                                          <p:spTgt spid="46102"/>
                                        </p:tgtEl>
                                        <p:attrNameLst>
                                          <p:attrName>ppt_x</p:attrName>
                                        </p:attrNameLst>
                                      </p:cBhvr>
                                      <p:tavLst>
                                        <p:tav tm="0">
                                          <p:val>
                                            <p:strVal val="#ppt_x"/>
                                          </p:val>
                                        </p:tav>
                                        <p:tav tm="100000">
                                          <p:val>
                                            <p:strVal val="#ppt_x"/>
                                          </p:val>
                                        </p:tav>
                                      </p:tavLst>
                                    </p:anim>
                                    <p:anim calcmode="lin" valueType="num">
                                      <p:cBhvr additive="base">
                                        <p:cTn id="8" dur="500" fill="hold"/>
                                        <p:tgtEl>
                                          <p:spTgt spid="461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500" fill="hold"/>
                                        <p:tgtEl>
                                          <p:spTgt spid="46084"/>
                                        </p:tgtEl>
                                        <p:attrNameLst>
                                          <p:attrName>ppt_x</p:attrName>
                                        </p:attrNameLst>
                                      </p:cBhvr>
                                      <p:tavLst>
                                        <p:tav tm="0">
                                          <p:val>
                                            <p:strVal val="1+#ppt_w/2"/>
                                          </p:val>
                                        </p:tav>
                                        <p:tav tm="100000">
                                          <p:val>
                                            <p:strVal val="#ppt_x"/>
                                          </p:val>
                                        </p:tav>
                                      </p:tavLst>
                                    </p:anim>
                                    <p:anim calcmode="lin" valueType="num">
                                      <p:cBhvr additive="base">
                                        <p:cTn id="14"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additive="base">
                                        <p:cTn id="19" dur="500" fill="hold"/>
                                        <p:tgtEl>
                                          <p:spTgt spid="46086"/>
                                        </p:tgtEl>
                                        <p:attrNameLst>
                                          <p:attrName>ppt_x</p:attrName>
                                        </p:attrNameLst>
                                      </p:cBhvr>
                                      <p:tavLst>
                                        <p:tav tm="0">
                                          <p:val>
                                            <p:strVal val="1+#ppt_w/2"/>
                                          </p:val>
                                        </p:tav>
                                        <p:tav tm="100000">
                                          <p:val>
                                            <p:strVal val="#ppt_x"/>
                                          </p:val>
                                        </p:tav>
                                      </p:tavLst>
                                    </p:anim>
                                    <p:anim calcmode="lin" valueType="num">
                                      <p:cBhvr additive="base">
                                        <p:cTn id="20"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6087"/>
                                        </p:tgtEl>
                                        <p:attrNameLst>
                                          <p:attrName>style.visibility</p:attrName>
                                        </p:attrNameLst>
                                      </p:cBhvr>
                                      <p:to>
                                        <p:strVal val="visible"/>
                                      </p:to>
                                    </p:set>
                                    <p:anim calcmode="lin" valueType="num">
                                      <p:cBhvr additive="base">
                                        <p:cTn id="25" dur="500" fill="hold"/>
                                        <p:tgtEl>
                                          <p:spTgt spid="46087"/>
                                        </p:tgtEl>
                                        <p:attrNameLst>
                                          <p:attrName>ppt_x</p:attrName>
                                        </p:attrNameLst>
                                      </p:cBhvr>
                                      <p:tavLst>
                                        <p:tav tm="0">
                                          <p:val>
                                            <p:strVal val="1+#ppt_w/2"/>
                                          </p:val>
                                        </p:tav>
                                        <p:tav tm="100000">
                                          <p:val>
                                            <p:strVal val="#ppt_x"/>
                                          </p:val>
                                        </p:tav>
                                      </p:tavLst>
                                    </p:anim>
                                    <p:anim calcmode="lin" valueType="num">
                                      <p:cBhvr additive="base">
                                        <p:cTn id="26"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6088"/>
                                        </p:tgtEl>
                                        <p:attrNameLst>
                                          <p:attrName>style.visibility</p:attrName>
                                        </p:attrNameLst>
                                      </p:cBhvr>
                                      <p:to>
                                        <p:strVal val="visible"/>
                                      </p:to>
                                    </p:set>
                                    <p:anim calcmode="lin" valueType="num">
                                      <p:cBhvr additive="base">
                                        <p:cTn id="31" dur="500" fill="hold"/>
                                        <p:tgtEl>
                                          <p:spTgt spid="46088"/>
                                        </p:tgtEl>
                                        <p:attrNameLst>
                                          <p:attrName>ppt_x</p:attrName>
                                        </p:attrNameLst>
                                      </p:cBhvr>
                                      <p:tavLst>
                                        <p:tav tm="0">
                                          <p:val>
                                            <p:strVal val="1+#ppt_w/2"/>
                                          </p:val>
                                        </p:tav>
                                        <p:tav tm="100000">
                                          <p:val>
                                            <p:strVal val="#ppt_x"/>
                                          </p:val>
                                        </p:tav>
                                      </p:tavLst>
                                    </p:anim>
                                    <p:anim calcmode="lin" valueType="num">
                                      <p:cBhvr additive="base">
                                        <p:cTn id="32"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6089"/>
                                        </p:tgtEl>
                                        <p:attrNameLst>
                                          <p:attrName>style.visibility</p:attrName>
                                        </p:attrNameLst>
                                      </p:cBhvr>
                                      <p:to>
                                        <p:strVal val="visible"/>
                                      </p:to>
                                    </p:set>
                                    <p:anim calcmode="lin" valueType="num">
                                      <p:cBhvr additive="base">
                                        <p:cTn id="37" dur="500" fill="hold"/>
                                        <p:tgtEl>
                                          <p:spTgt spid="46089"/>
                                        </p:tgtEl>
                                        <p:attrNameLst>
                                          <p:attrName>ppt_x</p:attrName>
                                        </p:attrNameLst>
                                      </p:cBhvr>
                                      <p:tavLst>
                                        <p:tav tm="0">
                                          <p:val>
                                            <p:strVal val="1+#ppt_w/2"/>
                                          </p:val>
                                        </p:tav>
                                        <p:tav tm="100000">
                                          <p:val>
                                            <p:strVal val="#ppt_x"/>
                                          </p:val>
                                        </p:tav>
                                      </p:tavLst>
                                    </p:anim>
                                    <p:anim calcmode="lin" valueType="num">
                                      <p:cBhvr additive="base">
                                        <p:cTn id="38" dur="500" fill="hold"/>
                                        <p:tgtEl>
                                          <p:spTgt spid="460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46090"/>
                                        </p:tgtEl>
                                        <p:attrNameLst>
                                          <p:attrName>style.visibility</p:attrName>
                                        </p:attrNameLst>
                                      </p:cBhvr>
                                      <p:to>
                                        <p:strVal val="visible"/>
                                      </p:to>
                                    </p:set>
                                    <p:anim calcmode="lin" valueType="num">
                                      <p:cBhvr additive="base">
                                        <p:cTn id="43" dur="500" fill="hold"/>
                                        <p:tgtEl>
                                          <p:spTgt spid="46090"/>
                                        </p:tgtEl>
                                        <p:attrNameLst>
                                          <p:attrName>ppt_x</p:attrName>
                                        </p:attrNameLst>
                                      </p:cBhvr>
                                      <p:tavLst>
                                        <p:tav tm="0">
                                          <p:val>
                                            <p:strVal val="1+#ppt_w/2"/>
                                          </p:val>
                                        </p:tav>
                                        <p:tav tm="100000">
                                          <p:val>
                                            <p:strVal val="#ppt_x"/>
                                          </p:val>
                                        </p:tav>
                                      </p:tavLst>
                                    </p:anim>
                                    <p:anim calcmode="lin" valueType="num">
                                      <p:cBhvr additive="base">
                                        <p:cTn id="44" dur="500" fill="hold"/>
                                        <p:tgtEl>
                                          <p:spTgt spid="46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autoUpdateAnimBg="0"/>
      <p:bldP spid="46086" grpId="0" animBg="1" autoUpdateAnimBg="0"/>
      <p:bldP spid="46087" grpId="0" animBg="1" autoUpdateAnimBg="0"/>
      <p:bldP spid="46088" grpId="0" animBg="1" autoUpdateAnimBg="0"/>
      <p:bldP spid="46089" grpId="0" animBg="1" autoUpdateAnimBg="0"/>
      <p:bldP spid="46090" grpId="0" animBg="1" autoUpdateAnimBg="0"/>
      <p:bldP spid="4610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Line 2">
            <a:extLst>
              <a:ext uri="{FF2B5EF4-FFF2-40B4-BE49-F238E27FC236}">
                <a16:creationId xmlns:a16="http://schemas.microsoft.com/office/drawing/2014/main" id="{CCF60ED0-745C-35D3-3251-E44A01B25B77}"/>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Line 3">
            <a:extLst>
              <a:ext uri="{FF2B5EF4-FFF2-40B4-BE49-F238E27FC236}">
                <a16:creationId xmlns:a16="http://schemas.microsoft.com/office/drawing/2014/main" id="{0B037496-1025-5958-332A-43D2D8BE382F}"/>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Text Box 4">
            <a:extLst>
              <a:ext uri="{FF2B5EF4-FFF2-40B4-BE49-F238E27FC236}">
                <a16:creationId xmlns:a16="http://schemas.microsoft.com/office/drawing/2014/main" id="{8559AB11-9E61-CE37-016F-1002ECE182E1}"/>
              </a:ext>
            </a:extLst>
          </p:cNvPr>
          <p:cNvSpPr txBox="1">
            <a:spLocks noChangeArrowheads="1"/>
          </p:cNvSpPr>
          <p:nvPr/>
        </p:nvSpPr>
        <p:spPr bwMode="auto">
          <a:xfrm>
            <a:off x="1979713" y="1800225"/>
            <a:ext cx="7056782" cy="860425"/>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endParaRPr lang="de-DE" altLang="de-DE" sz="1800" dirty="0">
              <a:solidFill>
                <a:srgbClr val="000099"/>
              </a:solidFill>
              <a:latin typeface="Futura Lt BT" pitchFamily="34" charset="0"/>
            </a:endParaRPr>
          </a:p>
          <a:p>
            <a:pPr eaLnBrk="1" hangingPunct="1">
              <a:spcBef>
                <a:spcPct val="0"/>
              </a:spcBef>
              <a:spcAft>
                <a:spcPct val="90000"/>
              </a:spcAft>
              <a:buFontTx/>
              <a:buNone/>
            </a:pPr>
            <a:r>
              <a:rPr lang="de-DE" altLang="de-DE" sz="1800" dirty="0">
                <a:solidFill>
                  <a:srgbClr val="000099"/>
                </a:solidFill>
                <a:latin typeface="Futura Lt BT" pitchFamily="34" charset="0"/>
              </a:rPr>
              <a:t>Regelmäßige Besuche </a:t>
            </a:r>
            <a:r>
              <a:rPr lang="de-DE" altLang="de-DE" sz="1800">
                <a:solidFill>
                  <a:srgbClr val="000099"/>
                </a:solidFill>
                <a:latin typeface="Futura Lt BT" pitchFamily="34" charset="0"/>
              </a:rPr>
              <a:t>der Vorschulkinder </a:t>
            </a:r>
            <a:r>
              <a:rPr lang="de-DE" altLang="de-DE" sz="1800" dirty="0">
                <a:solidFill>
                  <a:srgbClr val="000099"/>
                </a:solidFill>
                <a:latin typeface="Futura Lt BT" pitchFamily="34" charset="0"/>
              </a:rPr>
              <a:t>in der Schule:</a:t>
            </a:r>
          </a:p>
          <a:p>
            <a:pPr eaLnBrk="1" hangingPunct="1">
              <a:spcBef>
                <a:spcPct val="0"/>
              </a:spcBef>
              <a:spcAft>
                <a:spcPct val="90000"/>
              </a:spcAft>
              <a:buFontTx/>
              <a:buNone/>
            </a:pPr>
            <a:r>
              <a:rPr lang="de-DE" altLang="de-DE" sz="1800" dirty="0">
                <a:solidFill>
                  <a:srgbClr val="000099"/>
                </a:solidFill>
                <a:latin typeface="Futura Lt BT" pitchFamily="34" charset="0"/>
              </a:rPr>
              <a:t>Zaubershow, Osterlesen, Laufveranstaltung, Schnupperunterricht usw.</a:t>
            </a:r>
          </a:p>
          <a:p>
            <a:pPr eaLnBrk="1" hangingPunct="1">
              <a:spcBef>
                <a:spcPct val="0"/>
              </a:spcBef>
              <a:spcAft>
                <a:spcPct val="90000"/>
              </a:spcAft>
              <a:buFontTx/>
              <a:buNone/>
            </a:pPr>
            <a:endParaRPr lang="de-DE" altLang="de-DE" sz="2400" dirty="0">
              <a:solidFill>
                <a:srgbClr val="000099"/>
              </a:solidFill>
              <a:latin typeface="Futura Lt BT" pitchFamily="34" charset="0"/>
            </a:endParaRPr>
          </a:p>
        </p:txBody>
      </p:sp>
      <p:sp>
        <p:nvSpPr>
          <p:cNvPr id="46086" name="Text Box 6">
            <a:extLst>
              <a:ext uri="{FF2B5EF4-FFF2-40B4-BE49-F238E27FC236}">
                <a16:creationId xmlns:a16="http://schemas.microsoft.com/office/drawing/2014/main" id="{764A64B3-4347-337E-CBE2-0BDEB94CBCF7}"/>
              </a:ext>
            </a:extLst>
          </p:cNvPr>
          <p:cNvSpPr txBox="1">
            <a:spLocks noChangeArrowheads="1"/>
          </p:cNvSpPr>
          <p:nvPr/>
        </p:nvSpPr>
        <p:spPr bwMode="auto">
          <a:xfrm>
            <a:off x="1979714" y="2733675"/>
            <a:ext cx="6837262" cy="647700"/>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dirty="0">
                <a:solidFill>
                  <a:srgbClr val="000099"/>
                </a:solidFill>
                <a:latin typeface="Futura Lt BT" pitchFamily="34" charset="0"/>
              </a:rPr>
              <a:t>Schuleingangsuntersuchung (im Kindergarten)</a:t>
            </a:r>
          </a:p>
        </p:txBody>
      </p:sp>
      <p:sp>
        <p:nvSpPr>
          <p:cNvPr id="46087" name="Text Box 7">
            <a:extLst>
              <a:ext uri="{FF2B5EF4-FFF2-40B4-BE49-F238E27FC236}">
                <a16:creationId xmlns:a16="http://schemas.microsoft.com/office/drawing/2014/main" id="{1465A55B-8302-8360-89D4-8F9A3CD8CB04}"/>
              </a:ext>
            </a:extLst>
          </p:cNvPr>
          <p:cNvSpPr txBox="1">
            <a:spLocks noChangeArrowheads="1"/>
          </p:cNvSpPr>
          <p:nvPr/>
        </p:nvSpPr>
        <p:spPr bwMode="auto">
          <a:xfrm>
            <a:off x="1979714" y="3471863"/>
            <a:ext cx="6864250" cy="647700"/>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None/>
            </a:pPr>
            <a:r>
              <a:rPr lang="de-DE" altLang="de-DE" sz="2400" dirty="0">
                <a:solidFill>
                  <a:srgbClr val="000099"/>
                </a:solidFill>
                <a:latin typeface="Futura Lt BT"/>
              </a:rPr>
              <a:t> Schuleinschreibung (Donnerstag,14. März 2024) </a:t>
            </a:r>
            <a:endParaRPr lang="en-US" dirty="0"/>
          </a:p>
        </p:txBody>
      </p:sp>
      <p:sp>
        <p:nvSpPr>
          <p:cNvPr id="46088" name="Text Box 8">
            <a:extLst>
              <a:ext uri="{FF2B5EF4-FFF2-40B4-BE49-F238E27FC236}">
                <a16:creationId xmlns:a16="http://schemas.microsoft.com/office/drawing/2014/main" id="{BF3DEF2A-BA25-9AC3-0B25-03373E645C7B}"/>
              </a:ext>
            </a:extLst>
          </p:cNvPr>
          <p:cNvSpPr txBox="1">
            <a:spLocks noChangeArrowheads="1"/>
          </p:cNvSpPr>
          <p:nvPr/>
        </p:nvSpPr>
        <p:spPr bwMode="auto">
          <a:xfrm>
            <a:off x="2103438" y="5618163"/>
            <a:ext cx="6729412" cy="347662"/>
          </a:xfrm>
          <a:prstGeom prst="rect">
            <a:avLst/>
          </a:prstGeom>
          <a:solidFill>
            <a:schemeClr val="accent2">
              <a:lumMod val="20000"/>
              <a:lumOff val="80000"/>
            </a:schemeClr>
          </a:solidFill>
          <a:ln>
            <a:noFill/>
          </a:ln>
          <a:effec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defRPr/>
            </a:pPr>
            <a:r>
              <a:rPr lang="de-DE" altLang="de-DE" sz="2000" dirty="0">
                <a:solidFill>
                  <a:srgbClr val="000099"/>
                </a:solidFill>
                <a:latin typeface="Futura Lt BT"/>
              </a:rPr>
              <a:t>Schnupper- Schulbesuch (Juli) +Erhalt der Materiallisten</a:t>
            </a:r>
            <a:endParaRPr lang="en-US" dirty="0"/>
          </a:p>
        </p:txBody>
      </p:sp>
      <p:sp>
        <p:nvSpPr>
          <p:cNvPr id="46090" name="Text Box 10">
            <a:extLst>
              <a:ext uri="{FF2B5EF4-FFF2-40B4-BE49-F238E27FC236}">
                <a16:creationId xmlns:a16="http://schemas.microsoft.com/office/drawing/2014/main" id="{A894C1ED-0FA5-D888-C1B9-235F493D0388}"/>
              </a:ext>
            </a:extLst>
          </p:cNvPr>
          <p:cNvSpPr txBox="1">
            <a:spLocks noChangeArrowheads="1"/>
          </p:cNvSpPr>
          <p:nvPr/>
        </p:nvSpPr>
        <p:spPr bwMode="auto">
          <a:xfrm>
            <a:off x="2717800" y="5111750"/>
            <a:ext cx="6115050" cy="261938"/>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1600" dirty="0">
                <a:solidFill>
                  <a:srgbClr val="000099"/>
                </a:solidFill>
                <a:latin typeface="Futura Lt BT" pitchFamily="34" charset="0"/>
              </a:rPr>
              <a:t>Beantragung des Korridors bis 10.4.24 (in schriftlicher Form)</a:t>
            </a:r>
          </a:p>
        </p:txBody>
      </p:sp>
      <p:sp>
        <p:nvSpPr>
          <p:cNvPr id="32777" name="Rectangle 12">
            <a:extLst>
              <a:ext uri="{FF2B5EF4-FFF2-40B4-BE49-F238E27FC236}">
                <a16:creationId xmlns:a16="http://schemas.microsoft.com/office/drawing/2014/main" id="{1D3C4BA6-0534-1090-51DB-95AC6256A71E}"/>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2778" name="Rectangle 13">
            <a:extLst>
              <a:ext uri="{FF2B5EF4-FFF2-40B4-BE49-F238E27FC236}">
                <a16:creationId xmlns:a16="http://schemas.microsoft.com/office/drawing/2014/main" id="{F758DAB0-77B9-96E0-5B9E-D3BF7F12D80F}"/>
              </a:ext>
            </a:extLst>
          </p:cNvPr>
          <p:cNvSpPr>
            <a:spLocks noChangeArrowheads="1"/>
          </p:cNvSpPr>
          <p:nvPr/>
        </p:nvSpPr>
        <p:spPr bwMode="auto">
          <a:xfrm>
            <a:off x="1816100" y="163671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2779" name="Text Box 16">
            <a:extLst>
              <a:ext uri="{FF2B5EF4-FFF2-40B4-BE49-F238E27FC236}">
                <a16:creationId xmlns:a16="http://schemas.microsoft.com/office/drawing/2014/main" id="{BC4E9E00-B0F0-EBC9-3439-FB60704F9D6B}"/>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32780" name="WordArt 17">
            <a:extLst>
              <a:ext uri="{FF2B5EF4-FFF2-40B4-BE49-F238E27FC236}">
                <a16:creationId xmlns:a16="http://schemas.microsoft.com/office/drawing/2014/main" id="{272B9F02-476F-CAE6-644C-1E7CC204C59F}"/>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32781" name="Picture 18" descr="PE00685_">
            <a:extLst>
              <a:ext uri="{FF2B5EF4-FFF2-40B4-BE49-F238E27FC236}">
                <a16:creationId xmlns:a16="http://schemas.microsoft.com/office/drawing/2014/main" id="{387BD46C-E24F-2829-7896-356C73A9D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9" descr="PE00686_">
            <a:extLst>
              <a:ext uri="{FF2B5EF4-FFF2-40B4-BE49-F238E27FC236}">
                <a16:creationId xmlns:a16="http://schemas.microsoft.com/office/drawing/2014/main" id="{DC54CEA8-7991-11C0-240B-E9657FDC0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Rectangle 20">
            <a:extLst>
              <a:ext uri="{FF2B5EF4-FFF2-40B4-BE49-F238E27FC236}">
                <a16:creationId xmlns:a16="http://schemas.microsoft.com/office/drawing/2014/main" id="{2ECB2EDC-0DAD-1130-BB2D-6E090538BE85}"/>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32784" name="Text Box 21">
            <a:extLst>
              <a:ext uri="{FF2B5EF4-FFF2-40B4-BE49-F238E27FC236}">
                <a16:creationId xmlns:a16="http://schemas.microsoft.com/office/drawing/2014/main" id="{CA7262F8-1F11-E17E-1F0E-D39DBFE27C9A}"/>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2D20CEA6-4FA6-45F7-9C11-CF28A7E0A5DD}" type="slidenum">
              <a:rPr lang="de-DE" altLang="de-DE" sz="1600" b="0">
                <a:latin typeface="Futura Lt BT" pitchFamily="34" charset="0"/>
              </a:rPr>
              <a:pPr eaLnBrk="1" hangingPunct="1">
                <a:spcBef>
                  <a:spcPct val="50000"/>
                </a:spcBef>
                <a:buFontTx/>
                <a:buNone/>
              </a:pPr>
              <a:t>19</a:t>
            </a:fld>
            <a:endParaRPr lang="de-DE" altLang="de-DE" sz="1600" b="0">
              <a:latin typeface="Futura Lt BT" pitchFamily="34" charset="0"/>
            </a:endParaRPr>
          </a:p>
        </p:txBody>
      </p:sp>
      <p:sp>
        <p:nvSpPr>
          <p:cNvPr id="46102" name="Rectangle 22">
            <a:extLst>
              <a:ext uri="{FF2B5EF4-FFF2-40B4-BE49-F238E27FC236}">
                <a16:creationId xmlns:a16="http://schemas.microsoft.com/office/drawing/2014/main" id="{E1FE4632-AE05-8D4A-1DD3-71E88CBD07E5}"/>
              </a:ext>
            </a:extLst>
          </p:cNvPr>
          <p:cNvSpPr>
            <a:spLocks noGrp="1" noChangeArrowheads="1"/>
          </p:cNvSpPr>
          <p:nvPr>
            <p:ph type="title" idx="4294967295"/>
          </p:nvPr>
        </p:nvSpPr>
        <p:spPr>
          <a:xfrm>
            <a:off x="2843213" y="595313"/>
            <a:ext cx="5829300" cy="719137"/>
          </a:xfrm>
        </p:spPr>
        <p:txBody>
          <a:bodyPr lIns="0" tIns="0" rIns="0" bIns="0"/>
          <a:lstStyle/>
          <a:p>
            <a:pPr algn="l" eaLnBrk="1" hangingPunct="1"/>
            <a:r>
              <a:rPr lang="de-DE" altLang="de-DE" sz="2800" u="sng">
                <a:latin typeface="Futura Lt BT" pitchFamily="34" charset="0"/>
              </a:rPr>
              <a:t>Unser Fahrplan für den Schulstart</a:t>
            </a:r>
          </a:p>
        </p:txBody>
      </p:sp>
      <p:sp>
        <p:nvSpPr>
          <p:cNvPr id="20" name="Text Box 6">
            <a:extLst>
              <a:ext uri="{FF2B5EF4-FFF2-40B4-BE49-F238E27FC236}">
                <a16:creationId xmlns:a16="http://schemas.microsoft.com/office/drawing/2014/main" id="{09537C2B-6C85-38BB-68E3-F8B7F617F6EC}"/>
              </a:ext>
            </a:extLst>
          </p:cNvPr>
          <p:cNvSpPr txBox="1">
            <a:spLocks noChangeArrowheads="1"/>
          </p:cNvSpPr>
          <p:nvPr/>
        </p:nvSpPr>
        <p:spPr bwMode="auto">
          <a:xfrm>
            <a:off x="2119313" y="6092825"/>
            <a:ext cx="6657975" cy="555625"/>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2400" dirty="0">
                <a:solidFill>
                  <a:srgbClr val="000099"/>
                </a:solidFill>
                <a:latin typeface="Futura Lt BT" pitchFamily="34" charset="0"/>
              </a:rPr>
              <a:t>1. Schultag:   10.9.2024</a:t>
            </a:r>
          </a:p>
        </p:txBody>
      </p:sp>
      <p:sp>
        <p:nvSpPr>
          <p:cNvPr id="21" name="Text Box 10">
            <a:extLst>
              <a:ext uri="{FF2B5EF4-FFF2-40B4-BE49-F238E27FC236}">
                <a16:creationId xmlns:a16="http://schemas.microsoft.com/office/drawing/2014/main" id="{6F6FCC63-C886-5418-C919-6485AB6B2F42}"/>
              </a:ext>
            </a:extLst>
          </p:cNvPr>
          <p:cNvSpPr txBox="1">
            <a:spLocks noChangeArrowheads="1"/>
          </p:cNvSpPr>
          <p:nvPr/>
        </p:nvSpPr>
        <p:spPr bwMode="auto">
          <a:xfrm>
            <a:off x="3573463" y="4208463"/>
            <a:ext cx="5203825" cy="322262"/>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1600">
                <a:solidFill>
                  <a:srgbClr val="000099"/>
                </a:solidFill>
                <a:latin typeface="Futura Lt BT" pitchFamily="34" charset="0"/>
              </a:rPr>
              <a:t>- Anmeldungsunterlagen vorab per Post</a:t>
            </a:r>
          </a:p>
        </p:txBody>
      </p:sp>
      <p:sp>
        <p:nvSpPr>
          <p:cNvPr id="22" name="Text Box 10">
            <a:extLst>
              <a:ext uri="{FF2B5EF4-FFF2-40B4-BE49-F238E27FC236}">
                <a16:creationId xmlns:a16="http://schemas.microsoft.com/office/drawing/2014/main" id="{12940E5C-C38E-F338-69DD-0921215CB9BD}"/>
              </a:ext>
            </a:extLst>
          </p:cNvPr>
          <p:cNvSpPr txBox="1">
            <a:spLocks noChangeArrowheads="1"/>
          </p:cNvSpPr>
          <p:nvPr/>
        </p:nvSpPr>
        <p:spPr bwMode="auto">
          <a:xfrm>
            <a:off x="3573463" y="4557713"/>
            <a:ext cx="5203825" cy="333375"/>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1905000" indent="-1905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90000"/>
              </a:spcAft>
              <a:buFontTx/>
              <a:buNone/>
            </a:pPr>
            <a:r>
              <a:rPr lang="de-DE" altLang="de-DE" sz="1600" dirty="0">
                <a:solidFill>
                  <a:srgbClr val="000099"/>
                </a:solidFill>
                <a:latin typeface="Futura Lt BT" pitchFamily="34" charset="0"/>
              </a:rPr>
              <a:t>- Unterlagen Schuleingangsuntersuchung, Masernschutz</a:t>
            </a:r>
          </a:p>
        </p:txBody>
      </p:sp>
      <p:sp>
        <p:nvSpPr>
          <p:cNvPr id="32789" name="Pfeil nach rechts 1">
            <a:extLst>
              <a:ext uri="{FF2B5EF4-FFF2-40B4-BE49-F238E27FC236}">
                <a16:creationId xmlns:a16="http://schemas.microsoft.com/office/drawing/2014/main" id="{099CFF9C-A53A-633C-4AAD-97007FCDE54F}"/>
              </a:ext>
            </a:extLst>
          </p:cNvPr>
          <p:cNvSpPr>
            <a:spLocks noChangeArrowheads="1"/>
          </p:cNvSpPr>
          <p:nvPr/>
        </p:nvSpPr>
        <p:spPr bwMode="auto">
          <a:xfrm>
            <a:off x="2339975" y="5157788"/>
            <a:ext cx="287338" cy="215900"/>
          </a:xfrm>
          <a:prstGeom prst="rightArrow">
            <a:avLst>
              <a:gd name="adj1" fmla="val 50000"/>
              <a:gd name="adj2" fmla="val 49908"/>
            </a:avLst>
          </a:prstGeom>
          <a:solidFill>
            <a:srgbClr val="FF0000"/>
          </a:solidFill>
          <a:ln w="9525" algn="ctr">
            <a:solidFill>
              <a:schemeClr val="tx1"/>
            </a:solidFill>
            <a:round/>
            <a:headEnd/>
            <a:tailEnd/>
          </a:ln>
        </p:spPr>
        <p:txBody>
          <a:bodyPr/>
          <a:lstStyle>
            <a:lvl1pPr>
              <a:defRPr sz="2400" b="1">
                <a:solidFill>
                  <a:srgbClr val="FF0000"/>
                </a:solidFill>
                <a:latin typeface="Futura Lt BT" pitchFamily="34" charset="0"/>
              </a:defRPr>
            </a:lvl1pPr>
            <a:lvl2pPr marL="742950" indent="-285750">
              <a:defRPr sz="2400" b="1">
                <a:solidFill>
                  <a:srgbClr val="FF0000"/>
                </a:solidFill>
                <a:latin typeface="Futura Lt BT" pitchFamily="34" charset="0"/>
              </a:defRPr>
            </a:lvl2pPr>
            <a:lvl3pPr marL="1143000" indent="-228600">
              <a:defRPr sz="2400" b="1">
                <a:solidFill>
                  <a:srgbClr val="FF0000"/>
                </a:solidFill>
                <a:latin typeface="Futura Lt BT" pitchFamily="34" charset="0"/>
              </a:defRPr>
            </a:lvl3pPr>
            <a:lvl4pPr marL="1600200" indent="-228600">
              <a:defRPr sz="2400" b="1">
                <a:solidFill>
                  <a:srgbClr val="FF0000"/>
                </a:solidFill>
                <a:latin typeface="Futura Lt BT" pitchFamily="34" charset="0"/>
              </a:defRPr>
            </a:lvl4pPr>
            <a:lvl5pPr marL="2057400" indent="-228600">
              <a:defRPr sz="2400" b="1">
                <a:solidFill>
                  <a:srgbClr val="FF0000"/>
                </a:solidFill>
                <a:latin typeface="Futura Lt BT" pitchFamily="34" charset="0"/>
              </a:defRPr>
            </a:lvl5pPr>
            <a:lvl6pPr marL="2514600" indent="-228600" eaLnBrk="0" fontAlgn="base" hangingPunct="0">
              <a:spcBef>
                <a:spcPct val="0"/>
              </a:spcBef>
              <a:spcAft>
                <a:spcPct val="0"/>
              </a:spcAft>
              <a:defRPr sz="2400" b="1">
                <a:solidFill>
                  <a:srgbClr val="FF0000"/>
                </a:solidFill>
                <a:latin typeface="Futura Lt BT" pitchFamily="34" charset="0"/>
              </a:defRPr>
            </a:lvl6pPr>
            <a:lvl7pPr marL="2971800" indent="-228600" eaLnBrk="0" fontAlgn="base" hangingPunct="0">
              <a:spcBef>
                <a:spcPct val="0"/>
              </a:spcBef>
              <a:spcAft>
                <a:spcPct val="0"/>
              </a:spcAft>
              <a:defRPr sz="2400" b="1">
                <a:solidFill>
                  <a:srgbClr val="FF0000"/>
                </a:solidFill>
                <a:latin typeface="Futura Lt BT" pitchFamily="34" charset="0"/>
              </a:defRPr>
            </a:lvl7pPr>
            <a:lvl8pPr marL="3429000" indent="-228600" eaLnBrk="0" fontAlgn="base" hangingPunct="0">
              <a:spcBef>
                <a:spcPct val="0"/>
              </a:spcBef>
              <a:spcAft>
                <a:spcPct val="0"/>
              </a:spcAft>
              <a:defRPr sz="2400" b="1">
                <a:solidFill>
                  <a:srgbClr val="FF0000"/>
                </a:solidFill>
                <a:latin typeface="Futura Lt BT" pitchFamily="34" charset="0"/>
              </a:defRPr>
            </a:lvl8pPr>
            <a:lvl9pPr marL="3886200" indent="-228600" eaLnBrk="0" fontAlgn="base" hangingPunct="0">
              <a:spcBef>
                <a:spcPct val="0"/>
              </a:spcBef>
              <a:spcAft>
                <a:spcPct val="0"/>
              </a:spcAft>
              <a:defRPr sz="2400" b="1">
                <a:solidFill>
                  <a:srgbClr val="FF0000"/>
                </a:solidFill>
                <a:latin typeface="Futura Lt BT" pitchFamily="34" charset="0"/>
              </a:defRPr>
            </a:lvl9pPr>
          </a:lstStyle>
          <a:p>
            <a:pPr eaLnBrk="1" hangingPunct="1"/>
            <a:endParaRPr lang="en-US" altLang="en-US"/>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6102"/>
                                        </p:tgtEl>
                                        <p:attrNameLst>
                                          <p:attrName>style.visibility</p:attrName>
                                        </p:attrNameLst>
                                      </p:cBhvr>
                                      <p:to>
                                        <p:strVal val="visible"/>
                                      </p:to>
                                    </p:set>
                                    <p:anim calcmode="lin" valueType="num">
                                      <p:cBhvr additive="base">
                                        <p:cTn id="7" dur="500" fill="hold"/>
                                        <p:tgtEl>
                                          <p:spTgt spid="46102"/>
                                        </p:tgtEl>
                                        <p:attrNameLst>
                                          <p:attrName>ppt_x</p:attrName>
                                        </p:attrNameLst>
                                      </p:cBhvr>
                                      <p:tavLst>
                                        <p:tav tm="0">
                                          <p:val>
                                            <p:strVal val="#ppt_x"/>
                                          </p:val>
                                        </p:tav>
                                        <p:tav tm="100000">
                                          <p:val>
                                            <p:strVal val="#ppt_x"/>
                                          </p:val>
                                        </p:tav>
                                      </p:tavLst>
                                    </p:anim>
                                    <p:anim calcmode="lin" valueType="num">
                                      <p:cBhvr additive="base">
                                        <p:cTn id="8" dur="500" fill="hold"/>
                                        <p:tgtEl>
                                          <p:spTgt spid="461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500" fill="hold"/>
                                        <p:tgtEl>
                                          <p:spTgt spid="46084"/>
                                        </p:tgtEl>
                                        <p:attrNameLst>
                                          <p:attrName>ppt_x</p:attrName>
                                        </p:attrNameLst>
                                      </p:cBhvr>
                                      <p:tavLst>
                                        <p:tav tm="0">
                                          <p:val>
                                            <p:strVal val="1+#ppt_w/2"/>
                                          </p:val>
                                        </p:tav>
                                        <p:tav tm="100000">
                                          <p:val>
                                            <p:strVal val="#ppt_x"/>
                                          </p:val>
                                        </p:tav>
                                      </p:tavLst>
                                    </p:anim>
                                    <p:anim calcmode="lin" valueType="num">
                                      <p:cBhvr additive="base">
                                        <p:cTn id="14"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additive="base">
                                        <p:cTn id="19" dur="500" fill="hold"/>
                                        <p:tgtEl>
                                          <p:spTgt spid="46086"/>
                                        </p:tgtEl>
                                        <p:attrNameLst>
                                          <p:attrName>ppt_x</p:attrName>
                                        </p:attrNameLst>
                                      </p:cBhvr>
                                      <p:tavLst>
                                        <p:tav tm="0">
                                          <p:val>
                                            <p:strVal val="1+#ppt_w/2"/>
                                          </p:val>
                                        </p:tav>
                                        <p:tav tm="100000">
                                          <p:val>
                                            <p:strVal val="#ppt_x"/>
                                          </p:val>
                                        </p:tav>
                                      </p:tavLst>
                                    </p:anim>
                                    <p:anim calcmode="lin" valueType="num">
                                      <p:cBhvr additive="base">
                                        <p:cTn id="20"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6087"/>
                                        </p:tgtEl>
                                        <p:attrNameLst>
                                          <p:attrName>style.visibility</p:attrName>
                                        </p:attrNameLst>
                                      </p:cBhvr>
                                      <p:to>
                                        <p:strVal val="visible"/>
                                      </p:to>
                                    </p:set>
                                    <p:anim calcmode="lin" valueType="num">
                                      <p:cBhvr additive="base">
                                        <p:cTn id="25" dur="500" fill="hold"/>
                                        <p:tgtEl>
                                          <p:spTgt spid="46087"/>
                                        </p:tgtEl>
                                        <p:attrNameLst>
                                          <p:attrName>ppt_x</p:attrName>
                                        </p:attrNameLst>
                                      </p:cBhvr>
                                      <p:tavLst>
                                        <p:tav tm="0">
                                          <p:val>
                                            <p:strVal val="1+#ppt_w/2"/>
                                          </p:val>
                                        </p:tav>
                                        <p:tav tm="100000">
                                          <p:val>
                                            <p:strVal val="#ppt_x"/>
                                          </p:val>
                                        </p:tav>
                                      </p:tavLst>
                                    </p:anim>
                                    <p:anim calcmode="lin" valueType="num">
                                      <p:cBhvr additive="base">
                                        <p:cTn id="26"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6088"/>
                                        </p:tgtEl>
                                        <p:attrNameLst>
                                          <p:attrName>style.visibility</p:attrName>
                                        </p:attrNameLst>
                                      </p:cBhvr>
                                      <p:to>
                                        <p:strVal val="visible"/>
                                      </p:to>
                                    </p:set>
                                    <p:anim calcmode="lin" valueType="num">
                                      <p:cBhvr additive="base">
                                        <p:cTn id="31" dur="500" fill="hold"/>
                                        <p:tgtEl>
                                          <p:spTgt spid="46088"/>
                                        </p:tgtEl>
                                        <p:attrNameLst>
                                          <p:attrName>ppt_x</p:attrName>
                                        </p:attrNameLst>
                                      </p:cBhvr>
                                      <p:tavLst>
                                        <p:tav tm="0">
                                          <p:val>
                                            <p:strVal val="1+#ppt_w/2"/>
                                          </p:val>
                                        </p:tav>
                                        <p:tav tm="100000">
                                          <p:val>
                                            <p:strVal val="#ppt_x"/>
                                          </p:val>
                                        </p:tav>
                                      </p:tavLst>
                                    </p:anim>
                                    <p:anim calcmode="lin" valueType="num">
                                      <p:cBhvr additive="base">
                                        <p:cTn id="32"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6090"/>
                                        </p:tgtEl>
                                        <p:attrNameLst>
                                          <p:attrName>style.visibility</p:attrName>
                                        </p:attrNameLst>
                                      </p:cBhvr>
                                      <p:to>
                                        <p:strVal val="visible"/>
                                      </p:to>
                                    </p:set>
                                    <p:anim calcmode="lin" valueType="num">
                                      <p:cBhvr additive="base">
                                        <p:cTn id="37" dur="500" fill="hold"/>
                                        <p:tgtEl>
                                          <p:spTgt spid="46090"/>
                                        </p:tgtEl>
                                        <p:attrNameLst>
                                          <p:attrName>ppt_x</p:attrName>
                                        </p:attrNameLst>
                                      </p:cBhvr>
                                      <p:tavLst>
                                        <p:tav tm="0">
                                          <p:val>
                                            <p:strVal val="1+#ppt_w/2"/>
                                          </p:val>
                                        </p:tav>
                                        <p:tav tm="100000">
                                          <p:val>
                                            <p:strVal val="#ppt_x"/>
                                          </p:val>
                                        </p:tav>
                                      </p:tavLst>
                                    </p:anim>
                                    <p:anim calcmode="lin" valueType="num">
                                      <p:cBhvr additive="base">
                                        <p:cTn id="38" dur="500" fill="hold"/>
                                        <p:tgtEl>
                                          <p:spTgt spid="4609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autoUpdateAnimBg="0"/>
      <p:bldP spid="46086" grpId="0" animBg="1" autoUpdateAnimBg="0"/>
      <p:bldP spid="46087" grpId="0" animBg="1" autoUpdateAnimBg="0"/>
      <p:bldP spid="46088" grpId="0" animBg="1" autoUpdateAnimBg="0"/>
      <p:bldP spid="46090" grpId="0" animBg="1" autoUpdateAnimBg="0"/>
      <p:bldP spid="46102" grpId="0" autoUpdateAnimBg="0"/>
      <p:bldP spid="20" grpId="0" animBg="1" autoUpdateAnimBg="0"/>
      <p:bldP spid="21" grpId="0" animBg="1" autoUpdateAnimBg="0"/>
      <p:bldP spid="2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Line 1026">
            <a:extLst>
              <a:ext uri="{FF2B5EF4-FFF2-40B4-BE49-F238E27FC236}">
                <a16:creationId xmlns:a16="http://schemas.microsoft.com/office/drawing/2014/main" id="{1552D704-B2F6-ADA4-BD6B-108FB18ED3AE}"/>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Line 1027">
            <a:extLst>
              <a:ext uri="{FF2B5EF4-FFF2-40B4-BE49-F238E27FC236}">
                <a16:creationId xmlns:a16="http://schemas.microsoft.com/office/drawing/2014/main" id="{0E4D9DD4-7860-3746-6D32-B554B22ED149}"/>
              </a:ext>
            </a:extLst>
          </p:cNvPr>
          <p:cNvSpPr>
            <a:spLocks noChangeShapeType="1"/>
          </p:cNvSpPr>
          <p:nvPr/>
        </p:nvSpPr>
        <p:spPr bwMode="auto">
          <a:xfrm>
            <a:off x="0" y="213360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Text Box 1028">
            <a:extLst>
              <a:ext uri="{FF2B5EF4-FFF2-40B4-BE49-F238E27FC236}">
                <a16:creationId xmlns:a16="http://schemas.microsoft.com/office/drawing/2014/main" id="{22DAD606-1621-8742-E769-4BE470BE7654}"/>
              </a:ext>
            </a:extLst>
          </p:cNvPr>
          <p:cNvSpPr txBox="1">
            <a:spLocks noChangeArrowheads="1"/>
          </p:cNvSpPr>
          <p:nvPr/>
        </p:nvSpPr>
        <p:spPr bwMode="auto">
          <a:xfrm>
            <a:off x="2159000" y="1258888"/>
            <a:ext cx="655002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b="0">
              <a:solidFill>
                <a:srgbClr val="FF0000"/>
              </a:solidFill>
              <a:latin typeface="Futura Lt BT" pitchFamily="34" charset="0"/>
            </a:endParaRPr>
          </a:p>
        </p:txBody>
      </p:sp>
      <p:sp>
        <p:nvSpPr>
          <p:cNvPr id="6149" name="Rectangle 1029">
            <a:extLst>
              <a:ext uri="{FF2B5EF4-FFF2-40B4-BE49-F238E27FC236}">
                <a16:creationId xmlns:a16="http://schemas.microsoft.com/office/drawing/2014/main" id="{D1B0B098-DDE2-5AB8-8B77-38605FAC1798}"/>
              </a:ext>
            </a:extLst>
          </p:cNvPr>
          <p:cNvSpPr>
            <a:spLocks noChangeArrowheads="1"/>
          </p:cNvSpPr>
          <p:nvPr/>
        </p:nvSpPr>
        <p:spPr bwMode="auto">
          <a:xfrm>
            <a:off x="1447800" y="1828800"/>
            <a:ext cx="287338" cy="287338"/>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6150" name="Rectangle 1030">
            <a:extLst>
              <a:ext uri="{FF2B5EF4-FFF2-40B4-BE49-F238E27FC236}">
                <a16:creationId xmlns:a16="http://schemas.microsoft.com/office/drawing/2014/main" id="{2CEF10EB-ABC0-B100-B9C5-F8BB8079D46C}"/>
              </a:ext>
            </a:extLst>
          </p:cNvPr>
          <p:cNvSpPr>
            <a:spLocks noChangeArrowheads="1"/>
          </p:cNvSpPr>
          <p:nvPr/>
        </p:nvSpPr>
        <p:spPr bwMode="auto">
          <a:xfrm>
            <a:off x="1828800" y="1828800"/>
            <a:ext cx="287338" cy="287338"/>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6151" name="Text Box 1031">
            <a:extLst>
              <a:ext uri="{FF2B5EF4-FFF2-40B4-BE49-F238E27FC236}">
                <a16:creationId xmlns:a16="http://schemas.microsoft.com/office/drawing/2014/main" id="{415956A1-6E7A-0E5E-F477-F6A486564A85}"/>
              </a:ext>
            </a:extLst>
          </p:cNvPr>
          <p:cNvSpPr txBox="1">
            <a:spLocks noChangeArrowheads="1"/>
          </p:cNvSpPr>
          <p:nvPr/>
        </p:nvSpPr>
        <p:spPr bwMode="auto">
          <a:xfrm>
            <a:off x="1447800" y="2209800"/>
            <a:ext cx="287338" cy="287338"/>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28FCF31C-588A-4310-95DE-3FAE7AB2D3E6}" type="slidenum">
              <a:rPr lang="de-DE" altLang="de-DE" sz="1600" b="0">
                <a:latin typeface="Futura Lt BT" pitchFamily="34" charset="0"/>
              </a:rPr>
              <a:pPr eaLnBrk="1" hangingPunct="1">
                <a:spcBef>
                  <a:spcPct val="50000"/>
                </a:spcBef>
                <a:buFontTx/>
                <a:buNone/>
              </a:pPr>
              <a:t>2</a:t>
            </a:fld>
            <a:endParaRPr lang="de-DE" altLang="de-DE" sz="1600" b="0">
              <a:latin typeface="Futura Lt BT" pitchFamily="34" charset="0"/>
            </a:endParaRPr>
          </a:p>
        </p:txBody>
      </p:sp>
      <p:sp>
        <p:nvSpPr>
          <p:cNvPr id="6152" name="Text Box 1032">
            <a:extLst>
              <a:ext uri="{FF2B5EF4-FFF2-40B4-BE49-F238E27FC236}">
                <a16:creationId xmlns:a16="http://schemas.microsoft.com/office/drawing/2014/main" id="{3294F8CA-F2C9-78BA-F392-531B79F4F4E3}"/>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6153" name="Rectangle 1036">
            <a:extLst>
              <a:ext uri="{FF2B5EF4-FFF2-40B4-BE49-F238E27FC236}">
                <a16:creationId xmlns:a16="http://schemas.microsoft.com/office/drawing/2014/main" id="{E1D0CF3C-726E-2E9D-A62F-B124F60805EB}"/>
              </a:ext>
            </a:extLst>
          </p:cNvPr>
          <p:cNvSpPr>
            <a:spLocks noGrp="1" noChangeArrowheads="1"/>
          </p:cNvSpPr>
          <p:nvPr>
            <p:ph type="title" idx="4294967295"/>
          </p:nvPr>
        </p:nvSpPr>
        <p:spPr>
          <a:xfrm>
            <a:off x="2159000" y="574675"/>
            <a:ext cx="6118225" cy="647700"/>
          </a:xfrm>
        </p:spPr>
        <p:txBody>
          <a:bodyPr lIns="0" tIns="0" rIns="0" bIns="0" anchor="t"/>
          <a:lstStyle/>
          <a:p>
            <a:pPr algn="l" eaLnBrk="1" hangingPunct="1"/>
            <a:r>
              <a:rPr lang="de-DE" altLang="de-DE">
                <a:solidFill>
                  <a:srgbClr val="FF0000"/>
                </a:solidFill>
                <a:latin typeface="Futura Lt BT" pitchFamily="34" charset="0"/>
              </a:rPr>
              <a:t>Rechtliches - Einschulungsmodalitäten</a:t>
            </a:r>
          </a:p>
        </p:txBody>
      </p:sp>
      <p:sp>
        <p:nvSpPr>
          <p:cNvPr id="6154" name="WordArt 1037">
            <a:extLst>
              <a:ext uri="{FF2B5EF4-FFF2-40B4-BE49-F238E27FC236}">
                <a16:creationId xmlns:a16="http://schemas.microsoft.com/office/drawing/2014/main" id="{2B8EABCF-C281-88F7-99A5-4450056D2665}"/>
              </a:ext>
            </a:extLst>
          </p:cNvPr>
          <p:cNvSpPr>
            <a:spLocks noChangeArrowheads="1" noChangeShapeType="1" noTextEdit="1"/>
          </p:cNvSpPr>
          <p:nvPr/>
        </p:nvSpPr>
        <p:spPr bwMode="auto">
          <a:xfrm>
            <a:off x="381000" y="685800"/>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6155" name="Picture 1038" descr="PE00685_">
            <a:extLst>
              <a:ext uri="{FF2B5EF4-FFF2-40B4-BE49-F238E27FC236}">
                <a16:creationId xmlns:a16="http://schemas.microsoft.com/office/drawing/2014/main" id="{64F23F65-2922-7287-57ED-EC55460D4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039" descr="PE00686_">
            <a:extLst>
              <a:ext uri="{FF2B5EF4-FFF2-40B4-BE49-F238E27FC236}">
                <a16:creationId xmlns:a16="http://schemas.microsoft.com/office/drawing/2014/main" id="{7F26AE82-E8DE-31A9-F0B9-7035CA356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Rectangle 1040">
            <a:extLst>
              <a:ext uri="{FF2B5EF4-FFF2-40B4-BE49-F238E27FC236}">
                <a16:creationId xmlns:a16="http://schemas.microsoft.com/office/drawing/2014/main" id="{70DA4418-583E-2BCF-4597-7FEAAB7ECCB0}"/>
              </a:ext>
            </a:extLst>
          </p:cNvPr>
          <p:cNvSpPr>
            <a:spLocks noChangeArrowheads="1"/>
          </p:cNvSpPr>
          <p:nvPr/>
        </p:nvSpPr>
        <p:spPr bwMode="auto">
          <a:xfrm>
            <a:off x="1828800" y="2209800"/>
            <a:ext cx="287338" cy="287338"/>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6158" name="Text Box 1045">
            <a:extLst>
              <a:ext uri="{FF2B5EF4-FFF2-40B4-BE49-F238E27FC236}">
                <a16:creationId xmlns:a16="http://schemas.microsoft.com/office/drawing/2014/main" id="{04851EE3-0F54-C7DA-A409-B568D519FA12}"/>
              </a:ext>
            </a:extLst>
          </p:cNvPr>
          <p:cNvSpPr txBox="1">
            <a:spLocks noChangeArrowheads="1"/>
          </p:cNvSpPr>
          <p:nvPr/>
        </p:nvSpPr>
        <p:spPr bwMode="auto">
          <a:xfrm>
            <a:off x="2179638" y="2209800"/>
            <a:ext cx="6586537" cy="1592263"/>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de-DE" altLang="de-DE" sz="2200" b="0" i="1" dirty="0">
                <a:latin typeface="Futura Lt BT"/>
              </a:rPr>
              <a:t>Regulär schulpflichtig</a:t>
            </a:r>
            <a:r>
              <a:rPr lang="de-DE" altLang="de-DE" sz="2200" b="0" dirty="0">
                <a:latin typeface="Futura Lt BT"/>
              </a:rPr>
              <a:t> sind alle Kinder, die am </a:t>
            </a:r>
            <a:r>
              <a:rPr lang="de-DE" altLang="de-DE" sz="2200" dirty="0">
                <a:latin typeface="Futura Lt BT"/>
              </a:rPr>
              <a:t>30. September 2024 sechs Jahre</a:t>
            </a:r>
            <a:r>
              <a:rPr lang="de-DE" altLang="de-DE" sz="2200" b="0" dirty="0">
                <a:latin typeface="Futura Lt BT"/>
              </a:rPr>
              <a:t> alt sind oder bereits einmal von der Aufnahme in die GS zurückgestellt wurden.          </a:t>
            </a:r>
            <a:endParaRPr lang="de-DE" altLang="de-DE" sz="2200" b="0" dirty="0">
              <a:latin typeface="Futura Lt BT" pitchFamily="34" charset="0"/>
            </a:endParaRPr>
          </a:p>
        </p:txBody>
      </p:sp>
      <p:sp>
        <p:nvSpPr>
          <p:cNvPr id="149527" name="Text Box 1047">
            <a:extLst>
              <a:ext uri="{FF2B5EF4-FFF2-40B4-BE49-F238E27FC236}">
                <a16:creationId xmlns:a16="http://schemas.microsoft.com/office/drawing/2014/main" id="{EFA979F0-92CA-9866-705F-3FC1383D20CB}"/>
              </a:ext>
            </a:extLst>
          </p:cNvPr>
          <p:cNvSpPr txBox="1">
            <a:spLocks noChangeArrowheads="1"/>
          </p:cNvSpPr>
          <p:nvPr/>
        </p:nvSpPr>
        <p:spPr bwMode="auto">
          <a:xfrm>
            <a:off x="2159000" y="4005263"/>
            <a:ext cx="6586538" cy="2454275"/>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de-DE" altLang="de-DE" sz="2200" b="0" dirty="0">
                <a:latin typeface="Futura Lt BT" pitchFamily="34" charset="0"/>
              </a:rPr>
              <a:t>Seit 2019: Einschulungskorridor</a:t>
            </a:r>
          </a:p>
          <a:p>
            <a:pPr algn="just" eaLnBrk="1" hangingPunct="1">
              <a:spcBef>
                <a:spcPct val="0"/>
              </a:spcBef>
              <a:buFontTx/>
              <a:buNone/>
            </a:pPr>
            <a:r>
              <a:rPr lang="de-DE" altLang="de-DE" sz="2200" b="0" dirty="0">
                <a:latin typeface="Futura Lt BT" pitchFamily="34" charset="0"/>
              </a:rPr>
              <a:t>Betrifft grundsätzlich Kinder, die zwischen dem 1. Juli und dem 30. September sechs Jahre alt werden.</a:t>
            </a:r>
          </a:p>
          <a:p>
            <a:pPr algn="just" eaLnBrk="1" hangingPunct="1">
              <a:spcBef>
                <a:spcPct val="0"/>
              </a:spcBef>
              <a:buFontTx/>
              <a:buNone/>
            </a:pPr>
            <a:r>
              <a:rPr lang="de-DE" altLang="de-DE" sz="2200" b="0" dirty="0">
                <a:latin typeface="Futura Lt BT" pitchFamily="34" charset="0"/>
              </a:rPr>
              <a:t>Eltern entscheiden nach Beratung und Empfehlung der Schule, ob zum kommenden Schuljahr oder erst ein Jahr später eingeschult wird.</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9527"/>
                                        </p:tgtEl>
                                        <p:attrNameLst>
                                          <p:attrName>style.visibility</p:attrName>
                                        </p:attrNameLst>
                                      </p:cBhvr>
                                      <p:to>
                                        <p:strVal val="visible"/>
                                      </p:to>
                                    </p:set>
                                    <p:animEffect transition="in" filter="wipe(up)">
                                      <p:cBhvr>
                                        <p:cTn id="7" dur="500"/>
                                        <p:tgtEl>
                                          <p:spTgt spid="149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9" descr="F:\0608 Italienurlaub\IMG_5125.JPG">
            <a:extLst>
              <a:ext uri="{FF2B5EF4-FFF2-40B4-BE49-F238E27FC236}">
                <a16:creationId xmlns:a16="http://schemas.microsoft.com/office/drawing/2014/main" id="{929225E7-EDD9-88A9-7713-53FC263CD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30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1">
            <a:extLst>
              <a:ext uri="{FF2B5EF4-FFF2-40B4-BE49-F238E27FC236}">
                <a16:creationId xmlns:a16="http://schemas.microsoft.com/office/drawing/2014/main" id="{DBE2B984-6092-3299-EF47-0E3B7B4B9EF9}"/>
              </a:ext>
            </a:extLst>
          </p:cNvPr>
          <p:cNvSpPr txBox="1">
            <a:spLocks noChangeArrowheads="1"/>
          </p:cNvSpPr>
          <p:nvPr/>
        </p:nvSpPr>
        <p:spPr bwMode="auto">
          <a:xfrm>
            <a:off x="3200400" y="762000"/>
            <a:ext cx="5791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4800" b="0">
                <a:latin typeface="Futura Lt BT" pitchFamily="34" charset="0"/>
              </a:rPr>
              <a:t>Vielen Dank für Ihre</a:t>
            </a:r>
            <a:r>
              <a:rPr lang="de-DE" altLang="de-DE" sz="4800">
                <a:latin typeface="Futura Lt BT" pitchFamily="34" charset="0"/>
              </a:rPr>
              <a:t> </a:t>
            </a:r>
            <a:r>
              <a:rPr lang="de-DE" altLang="de-DE" sz="5800" b="0">
                <a:solidFill>
                  <a:schemeClr val="bg1"/>
                </a:solidFill>
                <a:latin typeface="Futura Lt BT" pitchFamily="34" charset="0"/>
              </a:rPr>
              <a:t>Aufmerksamkeit!</a:t>
            </a:r>
            <a:r>
              <a:rPr lang="de-DE" altLang="de-DE" sz="4800">
                <a:latin typeface="Futura Lt BT" pitchFamily="34" charset="0"/>
              </a:rPr>
              <a:t> </a:t>
            </a:r>
          </a:p>
        </p:txBody>
      </p:sp>
      <p:sp>
        <p:nvSpPr>
          <p:cNvPr id="101402" name="WordArt 26">
            <a:extLst>
              <a:ext uri="{FF2B5EF4-FFF2-40B4-BE49-F238E27FC236}">
                <a16:creationId xmlns:a16="http://schemas.microsoft.com/office/drawing/2014/main" id="{911854D7-2698-8990-CD6A-63027E2D1245}"/>
              </a:ext>
            </a:extLst>
          </p:cNvPr>
          <p:cNvSpPr>
            <a:spLocks noChangeArrowheads="1" noChangeShapeType="1" noTextEdit="1"/>
          </p:cNvSpPr>
          <p:nvPr/>
        </p:nvSpPr>
        <p:spPr bwMode="auto">
          <a:xfrm rot="620351">
            <a:off x="393700" y="4959350"/>
            <a:ext cx="4648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352"/>
              </a:avLst>
            </a:prstTxWarp>
          </a:bodyPr>
          <a:lstStyle/>
          <a:p>
            <a:pPr algn="ctr"/>
            <a:r>
              <a:rPr lang="en-US" sz="3600" kern="10">
                <a:gradFill rotWithShape="1">
                  <a:gsLst>
                    <a:gs pos="0">
                      <a:schemeClr val="tx1"/>
                    </a:gs>
                    <a:gs pos="100000">
                      <a:srgbClr val="336699"/>
                    </a:gs>
                  </a:gsLst>
                  <a:lin ang="4740000" scaled="1"/>
                </a:gradFill>
                <a:effectLst>
                  <a:outerShdw dist="45791" dir="2021404" algn="ctr" rotWithShape="0">
                    <a:srgbClr val="C0C0C0"/>
                  </a:outerShdw>
                </a:effectLst>
                <a:latin typeface="Futura Lt BT"/>
              </a:rPr>
              <a:t>Machen wir uns gemeinsam auf den Weg!</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01402"/>
                                        </p:tgtEl>
                                        <p:attrNameLst>
                                          <p:attrName>style.visibility</p:attrName>
                                        </p:attrNameLst>
                                      </p:cBhvr>
                                      <p:to>
                                        <p:strVal val="visible"/>
                                      </p:to>
                                    </p:set>
                                    <p:anim calcmode="lin" valueType="num">
                                      <p:cBhvr additive="base">
                                        <p:cTn id="7" dur="500" fill="hold"/>
                                        <p:tgtEl>
                                          <p:spTgt spid="101402"/>
                                        </p:tgtEl>
                                        <p:attrNameLst>
                                          <p:attrName>ppt_x</p:attrName>
                                        </p:attrNameLst>
                                      </p:cBhvr>
                                      <p:tavLst>
                                        <p:tav tm="0">
                                          <p:val>
                                            <p:strVal val="1+#ppt_w/2"/>
                                          </p:val>
                                        </p:tav>
                                        <p:tav tm="100000">
                                          <p:val>
                                            <p:strVal val="#ppt_x"/>
                                          </p:val>
                                        </p:tav>
                                      </p:tavLst>
                                    </p:anim>
                                    <p:anim calcmode="lin" valueType="num">
                                      <p:cBhvr additive="base">
                                        <p:cTn id="8" dur="500" fill="hold"/>
                                        <p:tgtEl>
                                          <p:spTgt spid="101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1">
            <a:extLst>
              <a:ext uri="{FF2B5EF4-FFF2-40B4-BE49-F238E27FC236}">
                <a16:creationId xmlns:a16="http://schemas.microsoft.com/office/drawing/2014/main" id="{4DA276E5-C10E-13A0-4E12-5C81261226AF}"/>
              </a:ext>
            </a:extLst>
          </p:cNvPr>
          <p:cNvSpPr>
            <a:spLocks noChangeArrowheads="1"/>
          </p:cNvSpPr>
          <p:nvPr/>
        </p:nvSpPr>
        <p:spPr bwMode="auto">
          <a:xfrm>
            <a:off x="2163763" y="620713"/>
            <a:ext cx="65992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200000"/>
              </a:spcBef>
              <a:spcAft>
                <a:spcPct val="100000"/>
              </a:spcAft>
              <a:buFontTx/>
              <a:buNone/>
            </a:pPr>
            <a:r>
              <a:rPr lang="de-DE" altLang="de-DE" sz="4400" b="0">
                <a:solidFill>
                  <a:srgbClr val="FF0000"/>
                </a:solidFill>
                <a:latin typeface="Futura Lt BT" pitchFamily="34" charset="0"/>
              </a:rPr>
              <a:t>Rechtliches</a:t>
            </a:r>
            <a:r>
              <a:rPr lang="de-DE" altLang="de-DE" sz="4400">
                <a:solidFill>
                  <a:srgbClr val="FF0000"/>
                </a:solidFill>
                <a:latin typeface="Futura Lt BT" pitchFamily="34" charset="0"/>
              </a:rPr>
              <a:t> – </a:t>
            </a:r>
            <a:r>
              <a:rPr lang="de-DE" altLang="de-DE" sz="4400" b="0">
                <a:solidFill>
                  <a:srgbClr val="FF0000"/>
                </a:solidFill>
                <a:latin typeface="Futura Lt BT" pitchFamily="34" charset="0"/>
              </a:rPr>
              <a:t>Einschulungsmodalitäten</a:t>
            </a:r>
          </a:p>
        </p:txBody>
      </p:sp>
      <p:sp>
        <p:nvSpPr>
          <p:cNvPr id="8195" name="WordArt 1037">
            <a:extLst>
              <a:ext uri="{FF2B5EF4-FFF2-40B4-BE49-F238E27FC236}">
                <a16:creationId xmlns:a16="http://schemas.microsoft.com/office/drawing/2014/main" id="{61F0F5D1-964A-0C60-8674-6997AC4D85DC}"/>
              </a:ext>
            </a:extLst>
          </p:cNvPr>
          <p:cNvSpPr>
            <a:spLocks noChangeArrowheads="1" noChangeShapeType="1" noTextEdit="1"/>
          </p:cNvSpPr>
          <p:nvPr/>
        </p:nvSpPr>
        <p:spPr bwMode="auto">
          <a:xfrm>
            <a:off x="381000" y="685800"/>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8196" name="Picture 1038" descr="PE00685_">
            <a:extLst>
              <a:ext uri="{FF2B5EF4-FFF2-40B4-BE49-F238E27FC236}">
                <a16:creationId xmlns:a16="http://schemas.microsoft.com/office/drawing/2014/main" id="{16745A95-A037-41C6-9D29-9DA323B02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39" descr="PE00686_">
            <a:extLst>
              <a:ext uri="{FF2B5EF4-FFF2-40B4-BE49-F238E27FC236}">
                <a16:creationId xmlns:a16="http://schemas.microsoft.com/office/drawing/2014/main" id="{0372188D-415F-0B73-B5B5-9950882B6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029">
            <a:extLst>
              <a:ext uri="{FF2B5EF4-FFF2-40B4-BE49-F238E27FC236}">
                <a16:creationId xmlns:a16="http://schemas.microsoft.com/office/drawing/2014/main" id="{24221437-CFD5-0DA5-7DFB-FCAB5F5F94E0}"/>
              </a:ext>
            </a:extLst>
          </p:cNvPr>
          <p:cNvSpPr>
            <a:spLocks noChangeArrowheads="1"/>
          </p:cNvSpPr>
          <p:nvPr/>
        </p:nvSpPr>
        <p:spPr bwMode="auto">
          <a:xfrm>
            <a:off x="1447800" y="1828800"/>
            <a:ext cx="287338" cy="287338"/>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8199" name="Rectangle 1030">
            <a:extLst>
              <a:ext uri="{FF2B5EF4-FFF2-40B4-BE49-F238E27FC236}">
                <a16:creationId xmlns:a16="http://schemas.microsoft.com/office/drawing/2014/main" id="{1AC878AC-7B0F-B8D3-5422-EFC87D8F2A43}"/>
              </a:ext>
            </a:extLst>
          </p:cNvPr>
          <p:cNvSpPr>
            <a:spLocks noChangeArrowheads="1"/>
          </p:cNvSpPr>
          <p:nvPr/>
        </p:nvSpPr>
        <p:spPr bwMode="auto">
          <a:xfrm>
            <a:off x="1828800" y="1828800"/>
            <a:ext cx="287338" cy="287338"/>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8200" name="Text Box 1031">
            <a:extLst>
              <a:ext uri="{FF2B5EF4-FFF2-40B4-BE49-F238E27FC236}">
                <a16:creationId xmlns:a16="http://schemas.microsoft.com/office/drawing/2014/main" id="{571C8386-5CCA-64A2-75F1-E6CB42EE539E}"/>
              </a:ext>
            </a:extLst>
          </p:cNvPr>
          <p:cNvSpPr txBox="1">
            <a:spLocks noChangeArrowheads="1"/>
          </p:cNvSpPr>
          <p:nvPr/>
        </p:nvSpPr>
        <p:spPr bwMode="auto">
          <a:xfrm>
            <a:off x="1447800" y="2209800"/>
            <a:ext cx="287338" cy="287338"/>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A07CBDB-513B-42BE-9BF2-7EAC408ED379}" type="slidenum">
              <a:rPr lang="de-DE" altLang="de-DE" sz="1600" b="0">
                <a:latin typeface="Futura Lt BT" pitchFamily="34" charset="0"/>
              </a:rPr>
              <a:pPr eaLnBrk="1" hangingPunct="1">
                <a:spcBef>
                  <a:spcPct val="50000"/>
                </a:spcBef>
                <a:buFontTx/>
                <a:buNone/>
              </a:pPr>
              <a:t>3</a:t>
            </a:fld>
            <a:endParaRPr lang="de-DE" altLang="de-DE" sz="1600" b="0">
              <a:latin typeface="Futura Lt BT" pitchFamily="34" charset="0"/>
            </a:endParaRPr>
          </a:p>
        </p:txBody>
      </p:sp>
      <p:sp>
        <p:nvSpPr>
          <p:cNvPr id="8201" name="Text Box 1032">
            <a:extLst>
              <a:ext uri="{FF2B5EF4-FFF2-40B4-BE49-F238E27FC236}">
                <a16:creationId xmlns:a16="http://schemas.microsoft.com/office/drawing/2014/main" id="{CF72E1ED-E154-A156-64C9-3A6361CC9E4F}"/>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8202" name="Rectangle 1040">
            <a:extLst>
              <a:ext uri="{FF2B5EF4-FFF2-40B4-BE49-F238E27FC236}">
                <a16:creationId xmlns:a16="http://schemas.microsoft.com/office/drawing/2014/main" id="{4F7E36A6-0CE9-0BE9-9445-180D75565EB0}"/>
              </a:ext>
            </a:extLst>
          </p:cNvPr>
          <p:cNvSpPr>
            <a:spLocks noChangeArrowheads="1"/>
          </p:cNvSpPr>
          <p:nvPr/>
        </p:nvSpPr>
        <p:spPr bwMode="auto">
          <a:xfrm>
            <a:off x="1828800" y="2209800"/>
            <a:ext cx="287338" cy="287338"/>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8203" name="Line 2">
            <a:extLst>
              <a:ext uri="{FF2B5EF4-FFF2-40B4-BE49-F238E27FC236}">
                <a16:creationId xmlns:a16="http://schemas.microsoft.com/office/drawing/2014/main" id="{B609F54D-81F3-5548-604F-580948F26374}"/>
              </a:ext>
            </a:extLst>
          </p:cNvPr>
          <p:cNvSpPr>
            <a:spLocks noChangeShapeType="1"/>
          </p:cNvSpPr>
          <p:nvPr/>
        </p:nvSpPr>
        <p:spPr bwMode="auto">
          <a:xfrm>
            <a:off x="1781175"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Line 1027">
            <a:extLst>
              <a:ext uri="{FF2B5EF4-FFF2-40B4-BE49-F238E27FC236}">
                <a16:creationId xmlns:a16="http://schemas.microsoft.com/office/drawing/2014/main" id="{34C94106-BF44-AB20-094B-4499CB21352F}"/>
              </a:ext>
            </a:extLst>
          </p:cNvPr>
          <p:cNvSpPr>
            <a:spLocks noChangeShapeType="1"/>
          </p:cNvSpPr>
          <p:nvPr/>
        </p:nvSpPr>
        <p:spPr bwMode="auto">
          <a:xfrm>
            <a:off x="0" y="2141538"/>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Rechteck 12">
            <a:extLst>
              <a:ext uri="{FF2B5EF4-FFF2-40B4-BE49-F238E27FC236}">
                <a16:creationId xmlns:a16="http://schemas.microsoft.com/office/drawing/2014/main" id="{BBB39183-468C-852A-8896-D04E4DB5446A}"/>
              </a:ext>
            </a:extLst>
          </p:cNvPr>
          <p:cNvSpPr>
            <a:spLocks noChangeArrowheads="1"/>
          </p:cNvSpPr>
          <p:nvPr/>
        </p:nvSpPr>
        <p:spPr bwMode="auto">
          <a:xfrm>
            <a:off x="2286000" y="2444750"/>
            <a:ext cx="6389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200000"/>
              </a:spcBef>
              <a:spcAft>
                <a:spcPct val="100000"/>
              </a:spcAft>
              <a:buFontTx/>
              <a:buNone/>
            </a:pPr>
            <a:r>
              <a:rPr lang="de-DE" altLang="de-DE" sz="2400" b="0">
                <a:solidFill>
                  <a:srgbClr val="FF0000"/>
                </a:solidFill>
                <a:latin typeface="Futura Lt BT" pitchFamily="34" charset="0"/>
              </a:rPr>
              <a:t>                                 </a:t>
            </a:r>
          </a:p>
        </p:txBody>
      </p:sp>
      <p:sp>
        <p:nvSpPr>
          <p:cNvPr id="8206" name="Rechteck 13">
            <a:extLst>
              <a:ext uri="{FF2B5EF4-FFF2-40B4-BE49-F238E27FC236}">
                <a16:creationId xmlns:a16="http://schemas.microsoft.com/office/drawing/2014/main" id="{4184FC06-DE7B-6E9E-E5DF-3233B21AF612}"/>
              </a:ext>
            </a:extLst>
          </p:cNvPr>
          <p:cNvSpPr>
            <a:spLocks noChangeArrowheads="1"/>
          </p:cNvSpPr>
          <p:nvPr/>
        </p:nvSpPr>
        <p:spPr bwMode="auto">
          <a:xfrm>
            <a:off x="1862836" y="2636838"/>
            <a:ext cx="6942400" cy="2862196"/>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de-DE" altLang="de-DE" sz="2400" b="0" dirty="0">
                <a:latin typeface="Futura Lt BT"/>
              </a:rPr>
              <a:t>Vorzeitig aufgenommen werden können Kinder, die in der Zeit vom 1.10.2018 bis 31.12.2018 geboren sind: Antrag der Eltern!  </a:t>
            </a:r>
            <a:endParaRPr lang="de-DE" altLang="de-DE" sz="2400" dirty="0">
              <a:solidFill>
                <a:srgbClr val="FF0000"/>
              </a:solidFill>
              <a:latin typeface="Futura Lt BT"/>
            </a:endParaRPr>
          </a:p>
          <a:p>
            <a:pPr>
              <a:spcBef>
                <a:spcPct val="0"/>
              </a:spcBef>
              <a:buNone/>
            </a:pPr>
            <a:r>
              <a:rPr lang="de-DE" altLang="de-DE" sz="2400" b="0" dirty="0">
                <a:latin typeface="Futura Lt BT"/>
              </a:rPr>
              <a:t>                        </a:t>
            </a:r>
            <a:endParaRPr lang="de-DE" altLang="de-DE" sz="2400" dirty="0">
              <a:solidFill>
                <a:srgbClr val="FF0000"/>
              </a:solidFill>
              <a:latin typeface="Futura Lt BT"/>
            </a:endParaRPr>
          </a:p>
          <a:p>
            <a:pPr>
              <a:spcBef>
                <a:spcPct val="0"/>
              </a:spcBef>
              <a:buNone/>
            </a:pPr>
            <a:r>
              <a:rPr lang="de-DE" altLang="de-DE" sz="2400" b="0" dirty="0">
                <a:latin typeface="Futura Lt BT"/>
              </a:rPr>
              <a:t>Kinder, die nach dem 31.12.2018 geboren sind, können auf Antrag der Eltern eingeschult werden – aber nur mit schulpsychologischem Gutachten.</a:t>
            </a:r>
            <a:endParaRPr lang="de-DE" altLang="de-DE" sz="2400" dirty="0">
              <a:solidFill>
                <a:srgbClr val="FF0000"/>
              </a:solidFill>
              <a:latin typeface="Futura Lt BT"/>
            </a:endParaRPr>
          </a:p>
        </p:txBody>
      </p:sp>
    </p:spTree>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Line 1026">
            <a:extLst>
              <a:ext uri="{FF2B5EF4-FFF2-40B4-BE49-F238E27FC236}">
                <a16:creationId xmlns:a16="http://schemas.microsoft.com/office/drawing/2014/main" id="{E8EE541E-1334-CF0D-CF6B-9E26420F586D}"/>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Line 1027">
            <a:extLst>
              <a:ext uri="{FF2B5EF4-FFF2-40B4-BE49-F238E27FC236}">
                <a16:creationId xmlns:a16="http://schemas.microsoft.com/office/drawing/2014/main" id="{64587B03-D81B-71D1-25E3-19CA99F5A2EF}"/>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 name="Text Box 1028">
            <a:extLst>
              <a:ext uri="{FF2B5EF4-FFF2-40B4-BE49-F238E27FC236}">
                <a16:creationId xmlns:a16="http://schemas.microsoft.com/office/drawing/2014/main" id="{B113A87C-F2D5-4E0E-E678-9A1EB9873752}"/>
              </a:ext>
            </a:extLst>
          </p:cNvPr>
          <p:cNvSpPr txBox="1">
            <a:spLocks noChangeArrowheads="1"/>
          </p:cNvSpPr>
          <p:nvPr/>
        </p:nvSpPr>
        <p:spPr bwMode="auto">
          <a:xfrm>
            <a:off x="2268538" y="1647825"/>
            <a:ext cx="6586537" cy="557213"/>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a:solidFill>
                  <a:srgbClr val="FF0000"/>
                </a:solidFill>
                <a:latin typeface="Futura Lt BT" pitchFamily="34" charset="0"/>
              </a:rPr>
              <a:t>Zurückstellungen</a:t>
            </a:r>
          </a:p>
        </p:txBody>
      </p:sp>
      <p:sp>
        <p:nvSpPr>
          <p:cNvPr id="9221" name="Text Box 1029">
            <a:extLst>
              <a:ext uri="{FF2B5EF4-FFF2-40B4-BE49-F238E27FC236}">
                <a16:creationId xmlns:a16="http://schemas.microsoft.com/office/drawing/2014/main" id="{2FDA8C6B-CB74-F51F-9F80-142276A47C84}"/>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endParaRPr lang="de-DE" altLang="de-DE" sz="4400" b="0">
              <a:solidFill>
                <a:srgbClr val="FF0000"/>
              </a:solidFill>
              <a:latin typeface="Futura Lt BT" pitchFamily="34" charset="0"/>
            </a:endParaRPr>
          </a:p>
          <a:p>
            <a:pPr algn="r" eaLnBrk="1" hangingPunct="1">
              <a:spcBef>
                <a:spcPct val="40000"/>
              </a:spcBef>
              <a:spcAft>
                <a:spcPct val="190000"/>
              </a:spcAft>
              <a:buFontTx/>
              <a:buNone/>
            </a:pPr>
            <a:r>
              <a:rPr lang="de-DE" altLang="de-DE" sz="4400" b="0">
                <a:solidFill>
                  <a:srgbClr val="FF0000"/>
                </a:solidFill>
                <a:latin typeface="Futura Lt BT" pitchFamily="34" charset="0"/>
              </a:rPr>
              <a:t> </a:t>
            </a:r>
            <a:br>
              <a:rPr lang="de-DE" altLang="de-DE" sz="1600" b="0">
                <a:latin typeface="Futura Lt BT" pitchFamily="34" charset="0"/>
              </a:rPr>
            </a:br>
            <a:br>
              <a:rPr lang="de-DE" altLang="de-DE" sz="1600" b="0">
                <a:latin typeface="Futura Lt BT" pitchFamily="34" charset="0"/>
              </a:rPr>
            </a:br>
            <a:endParaRPr lang="de-DE" altLang="de-DE" sz="1600" b="0">
              <a:latin typeface="Futura Lt BT" pitchFamily="34" charset="0"/>
            </a:endParaRPr>
          </a:p>
          <a:p>
            <a:pPr algn="r" eaLnBrk="1" hangingPunct="1">
              <a:spcBef>
                <a:spcPct val="40000"/>
              </a:spcBef>
              <a:spcAft>
                <a:spcPct val="190000"/>
              </a:spcAft>
              <a:buFontTx/>
              <a:buNone/>
            </a:pPr>
            <a:endParaRPr lang="de-DE" altLang="de-DE" sz="1600" b="0">
              <a:latin typeface="Futura Lt BT" pitchFamily="34" charset="0"/>
            </a:endParaRPr>
          </a:p>
          <a:p>
            <a:pPr algn="r" eaLnBrk="1" hangingPunct="1">
              <a:spcBef>
                <a:spcPct val="40000"/>
              </a:spcBef>
              <a:spcAft>
                <a:spcPct val="190000"/>
              </a:spcAft>
              <a:buFontTx/>
              <a:buNone/>
            </a:pPr>
            <a:endParaRPr lang="de-DE" altLang="de-DE" sz="1600" b="0">
              <a:latin typeface="Futura Lt BT" pitchFamily="34" charset="0"/>
            </a:endParaRPr>
          </a:p>
        </p:txBody>
      </p:sp>
      <p:sp>
        <p:nvSpPr>
          <p:cNvPr id="9222" name="Text Box 1031">
            <a:extLst>
              <a:ext uri="{FF2B5EF4-FFF2-40B4-BE49-F238E27FC236}">
                <a16:creationId xmlns:a16="http://schemas.microsoft.com/office/drawing/2014/main" id="{3DB017BF-5FAA-FD3F-239D-9ACE7E45C80A}"/>
              </a:ext>
            </a:extLst>
          </p:cNvPr>
          <p:cNvSpPr txBox="1">
            <a:spLocks noChangeArrowheads="1"/>
          </p:cNvSpPr>
          <p:nvPr/>
        </p:nvSpPr>
        <p:spPr bwMode="auto">
          <a:xfrm>
            <a:off x="2268538" y="2420938"/>
            <a:ext cx="6586537" cy="4248150"/>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000">
                <a:latin typeface="Futura Lt BT" pitchFamily="34" charset="0"/>
              </a:rPr>
              <a:t>Ein schulpflichtiges Kind kann für ein Jahr von der Aufnahme in die Grundschule zurückgestellt werden, wenn zu erwarten ist, dass das Kind voraussichtlich erst ein Jahr später mit Erfolg am Unterricht teilnehmen kann.</a:t>
            </a:r>
          </a:p>
          <a:p>
            <a:pPr eaLnBrk="1" hangingPunct="1">
              <a:spcBef>
                <a:spcPct val="0"/>
              </a:spcBef>
              <a:buFontTx/>
              <a:buNone/>
            </a:pPr>
            <a:r>
              <a:rPr lang="de-DE" altLang="de-DE" sz="2000">
                <a:latin typeface="Futura Lt BT" pitchFamily="34" charset="0"/>
              </a:rPr>
              <a:t> - Zur Feststellung kann die SL die Teilnahme an einem Test </a:t>
            </a:r>
          </a:p>
          <a:p>
            <a:pPr eaLnBrk="1" hangingPunct="1">
              <a:spcBef>
                <a:spcPct val="0"/>
              </a:spcBef>
              <a:buFontTx/>
              <a:buNone/>
            </a:pPr>
            <a:r>
              <a:rPr lang="de-DE" altLang="de-DE" sz="2000">
                <a:latin typeface="Futura Lt BT" pitchFamily="34" charset="0"/>
              </a:rPr>
              <a:t>  verlangen.</a:t>
            </a:r>
            <a:endParaRPr lang="de-DE" altLang="de-DE" sz="2400">
              <a:solidFill>
                <a:srgbClr val="FF0000"/>
              </a:solidFill>
              <a:latin typeface="Futura Lt BT" pitchFamily="34" charset="0"/>
            </a:endParaRPr>
          </a:p>
          <a:p>
            <a:pPr eaLnBrk="1" hangingPunct="1">
              <a:spcBef>
                <a:spcPct val="0"/>
              </a:spcBef>
              <a:buFontTx/>
              <a:buNone/>
            </a:pPr>
            <a:r>
              <a:rPr lang="de-DE" altLang="de-DE" sz="2400">
                <a:solidFill>
                  <a:srgbClr val="006600"/>
                </a:solidFill>
                <a:latin typeface="Futura Lt BT" pitchFamily="34" charset="0"/>
              </a:rPr>
              <a:t>Zeitpunkt</a:t>
            </a:r>
            <a:r>
              <a:rPr lang="de-DE" altLang="de-DE" sz="2400">
                <a:solidFill>
                  <a:srgbClr val="FF0000"/>
                </a:solidFill>
                <a:latin typeface="Futura Lt BT" pitchFamily="34" charset="0"/>
              </a:rPr>
              <a:t> </a:t>
            </a:r>
            <a:r>
              <a:rPr lang="de-DE" altLang="de-DE" sz="2000">
                <a:latin typeface="Futura Lt BT" pitchFamily="34" charset="0"/>
              </a:rPr>
              <a:t>der Zurückstellung:</a:t>
            </a:r>
            <a:br>
              <a:rPr lang="de-DE" altLang="de-DE" sz="2000">
                <a:latin typeface="Futura Lt BT" pitchFamily="34" charset="0"/>
              </a:rPr>
            </a:br>
            <a:r>
              <a:rPr lang="de-DE" altLang="de-DE" sz="2000">
                <a:latin typeface="Futura Lt BT" pitchFamily="34" charset="0"/>
              </a:rPr>
              <a:t> - zwischen Schulanmeldung und Schuljahresbeginn</a:t>
            </a:r>
          </a:p>
          <a:p>
            <a:pPr eaLnBrk="1" hangingPunct="1">
              <a:spcBef>
                <a:spcPct val="0"/>
              </a:spcBef>
              <a:buFontTx/>
              <a:buNone/>
            </a:pPr>
            <a:r>
              <a:rPr lang="de-DE" altLang="de-DE" sz="2000">
                <a:latin typeface="Futura Lt BT" pitchFamily="34" charset="0"/>
              </a:rPr>
              <a:t> - nach Schuljahresbeginn bis zum 30. November</a:t>
            </a:r>
          </a:p>
          <a:p>
            <a:pPr eaLnBrk="1" hangingPunct="1">
              <a:spcBef>
                <a:spcPct val="0"/>
              </a:spcBef>
              <a:buFontTx/>
              <a:buNone/>
            </a:pPr>
            <a:r>
              <a:rPr lang="de-DE" altLang="de-DE" sz="2400">
                <a:solidFill>
                  <a:srgbClr val="006600"/>
                </a:solidFill>
                <a:latin typeface="Futura Lt BT" pitchFamily="34" charset="0"/>
              </a:rPr>
              <a:t>Entscheidung</a:t>
            </a:r>
            <a:r>
              <a:rPr lang="de-DE" altLang="de-DE" sz="2400">
                <a:solidFill>
                  <a:srgbClr val="00B050"/>
                </a:solidFill>
                <a:latin typeface="Futura Lt BT" pitchFamily="34" charset="0"/>
              </a:rPr>
              <a:t>:</a:t>
            </a:r>
            <a:r>
              <a:rPr lang="de-DE" altLang="de-DE" sz="2400">
                <a:solidFill>
                  <a:srgbClr val="FF0000"/>
                </a:solidFill>
                <a:latin typeface="Futura Lt BT" pitchFamily="34" charset="0"/>
              </a:rPr>
              <a:t> </a:t>
            </a:r>
            <a:br>
              <a:rPr lang="de-DE" altLang="de-DE" sz="2400">
                <a:solidFill>
                  <a:srgbClr val="FF0000"/>
                </a:solidFill>
                <a:latin typeface="Futura Lt BT" pitchFamily="34" charset="0"/>
              </a:rPr>
            </a:br>
            <a:r>
              <a:rPr lang="de-DE" altLang="de-DE" sz="2400">
                <a:solidFill>
                  <a:srgbClr val="FF0000"/>
                </a:solidFill>
                <a:latin typeface="Futura Lt BT" pitchFamily="34" charset="0"/>
              </a:rPr>
              <a:t> </a:t>
            </a:r>
            <a:r>
              <a:rPr lang="de-DE" altLang="de-DE" sz="2000">
                <a:latin typeface="Futura Lt BT" pitchFamily="34" charset="0"/>
              </a:rPr>
              <a:t>- Eltern wünschen – SL trifft die Entscheidung</a:t>
            </a:r>
          </a:p>
          <a:p>
            <a:pPr eaLnBrk="1" hangingPunct="1">
              <a:spcBef>
                <a:spcPct val="0"/>
              </a:spcBef>
              <a:buFontTx/>
              <a:buNone/>
            </a:pPr>
            <a:r>
              <a:rPr lang="de-DE" altLang="de-DE" sz="2000">
                <a:latin typeface="Futura Lt BT" pitchFamily="34" charset="0"/>
              </a:rPr>
              <a:t> - SL beantragt die Zurückstellung</a:t>
            </a:r>
          </a:p>
          <a:p>
            <a:pPr eaLnBrk="1" hangingPunct="1">
              <a:spcBef>
                <a:spcPct val="0"/>
              </a:spcBef>
              <a:buFontTx/>
              <a:buNone/>
            </a:pPr>
            <a:endParaRPr lang="de-DE" altLang="de-DE" sz="2400">
              <a:latin typeface="Futura Lt BT" pitchFamily="34" charset="0"/>
            </a:endParaRPr>
          </a:p>
        </p:txBody>
      </p:sp>
      <p:sp>
        <p:nvSpPr>
          <p:cNvPr id="9223" name="Rectangle 1032">
            <a:extLst>
              <a:ext uri="{FF2B5EF4-FFF2-40B4-BE49-F238E27FC236}">
                <a16:creationId xmlns:a16="http://schemas.microsoft.com/office/drawing/2014/main" id="{E6AF390C-DA86-78C6-AF3B-D00D14D20D69}"/>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9224" name="Text Box 1033">
            <a:extLst>
              <a:ext uri="{FF2B5EF4-FFF2-40B4-BE49-F238E27FC236}">
                <a16:creationId xmlns:a16="http://schemas.microsoft.com/office/drawing/2014/main" id="{AE24F701-75E7-E83A-AB4A-3CE4DD93AB8E}"/>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9225" name="WordArt 1034">
            <a:extLst>
              <a:ext uri="{FF2B5EF4-FFF2-40B4-BE49-F238E27FC236}">
                <a16:creationId xmlns:a16="http://schemas.microsoft.com/office/drawing/2014/main" id="{5B562908-FF5A-AA56-710E-FDA7A3AE00A4}"/>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9226" name="Picture 1035" descr="PE00685_">
            <a:extLst>
              <a:ext uri="{FF2B5EF4-FFF2-40B4-BE49-F238E27FC236}">
                <a16:creationId xmlns:a16="http://schemas.microsoft.com/office/drawing/2014/main" id="{9B925005-EA0E-A28A-5453-70753674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36" descr="PE00686_">
            <a:extLst>
              <a:ext uri="{FF2B5EF4-FFF2-40B4-BE49-F238E27FC236}">
                <a16:creationId xmlns:a16="http://schemas.microsoft.com/office/drawing/2014/main" id="{6D7F1B79-28A1-8E9F-9EF6-CC896B642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037">
            <a:extLst>
              <a:ext uri="{FF2B5EF4-FFF2-40B4-BE49-F238E27FC236}">
                <a16:creationId xmlns:a16="http://schemas.microsoft.com/office/drawing/2014/main" id="{CD46D3E8-D84C-4DB0-6747-F589B92D5FDF}"/>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9229" name="Text Box 1038">
            <a:extLst>
              <a:ext uri="{FF2B5EF4-FFF2-40B4-BE49-F238E27FC236}">
                <a16:creationId xmlns:a16="http://schemas.microsoft.com/office/drawing/2014/main" id="{E5BD711E-5B0D-FDD3-AD8B-74D0D87C83EA}"/>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6EA5FED-CAE2-43D8-83AD-0A9C9EC78D41}" type="slidenum">
              <a:rPr lang="de-DE" altLang="de-DE" sz="1600" b="0">
                <a:latin typeface="Futura Lt BT" pitchFamily="34" charset="0"/>
              </a:rPr>
              <a:pPr eaLnBrk="1" hangingPunct="1">
                <a:spcBef>
                  <a:spcPct val="50000"/>
                </a:spcBef>
                <a:buFontTx/>
                <a:buNone/>
              </a:pPr>
              <a:t>4</a:t>
            </a:fld>
            <a:endParaRPr lang="de-DE" altLang="de-DE" sz="1600" b="0">
              <a:latin typeface="Futura Lt BT" pitchFamily="34" charset="0"/>
            </a:endParaRPr>
          </a:p>
        </p:txBody>
      </p:sp>
      <p:sp>
        <p:nvSpPr>
          <p:cNvPr id="9230" name="Rectangle 1039">
            <a:extLst>
              <a:ext uri="{FF2B5EF4-FFF2-40B4-BE49-F238E27FC236}">
                <a16:creationId xmlns:a16="http://schemas.microsoft.com/office/drawing/2014/main" id="{DC9418C9-0F83-63CD-C09E-D8A834BBFD3E}"/>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chemeClr val="accent2"/>
                </a:solidFill>
                <a:latin typeface="Futura Lt BT" pitchFamily="34" charset="0"/>
              </a:rPr>
              <a:t>Aktuelle Informationen</a:t>
            </a:r>
          </a:p>
        </p:txBody>
      </p:sp>
      <p:sp>
        <p:nvSpPr>
          <p:cNvPr id="9231" name="Rectangle 1040">
            <a:extLst>
              <a:ext uri="{FF2B5EF4-FFF2-40B4-BE49-F238E27FC236}">
                <a16:creationId xmlns:a16="http://schemas.microsoft.com/office/drawing/2014/main" id="{261CEA3B-4573-C581-7172-A2147A3131B7}"/>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Tree>
  </p:cSld>
  <p:clrMapOvr>
    <a:masterClrMapping/>
  </p:clrMapOvr>
  <p:transition spd="med">
    <p:spli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Line 2050">
            <a:extLst>
              <a:ext uri="{FF2B5EF4-FFF2-40B4-BE49-F238E27FC236}">
                <a16:creationId xmlns:a16="http://schemas.microsoft.com/office/drawing/2014/main" id="{8BBC93D7-DEB0-936A-C91B-AF7645F59990}"/>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Line 2051">
            <a:extLst>
              <a:ext uri="{FF2B5EF4-FFF2-40B4-BE49-F238E27FC236}">
                <a16:creationId xmlns:a16="http://schemas.microsoft.com/office/drawing/2014/main" id="{FDFCA305-07EF-2BD6-B250-4BF3B0FEE874}"/>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 name="Text Box 2052">
            <a:extLst>
              <a:ext uri="{FF2B5EF4-FFF2-40B4-BE49-F238E27FC236}">
                <a16:creationId xmlns:a16="http://schemas.microsoft.com/office/drawing/2014/main" id="{5FFF8367-A2F8-0E6E-8046-EA384B4B9844}"/>
              </a:ext>
            </a:extLst>
          </p:cNvPr>
          <p:cNvSpPr txBox="1">
            <a:spLocks noChangeArrowheads="1"/>
          </p:cNvSpPr>
          <p:nvPr/>
        </p:nvSpPr>
        <p:spPr bwMode="auto">
          <a:xfrm>
            <a:off x="2133600" y="1905000"/>
            <a:ext cx="6586538" cy="685800"/>
          </a:xfrm>
          <a:prstGeom prst="rect">
            <a:avLst/>
          </a:prstGeom>
          <a:solidFill>
            <a:srgbClr val="E1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4000">
                <a:solidFill>
                  <a:srgbClr val="FF0000"/>
                </a:solidFill>
                <a:latin typeface="Futura Lt BT" pitchFamily="34" charset="0"/>
              </a:rPr>
              <a:t>Informationsbogen</a:t>
            </a:r>
          </a:p>
        </p:txBody>
      </p:sp>
      <p:sp>
        <p:nvSpPr>
          <p:cNvPr id="10245" name="Text Box 2053">
            <a:extLst>
              <a:ext uri="{FF2B5EF4-FFF2-40B4-BE49-F238E27FC236}">
                <a16:creationId xmlns:a16="http://schemas.microsoft.com/office/drawing/2014/main" id="{BE29B659-CB07-6862-83EA-1A508B4C444B}"/>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endParaRPr lang="de-DE" altLang="de-DE" sz="4400" b="0">
              <a:solidFill>
                <a:srgbClr val="FF0000"/>
              </a:solidFill>
              <a:latin typeface="Futura Lt BT" pitchFamily="34" charset="0"/>
            </a:endParaRPr>
          </a:p>
          <a:p>
            <a:pPr algn="r" eaLnBrk="1" hangingPunct="1">
              <a:spcBef>
                <a:spcPct val="40000"/>
              </a:spcBef>
              <a:spcAft>
                <a:spcPct val="190000"/>
              </a:spcAft>
              <a:buFontTx/>
              <a:buNone/>
            </a:pPr>
            <a:br>
              <a:rPr lang="de-DE" altLang="de-DE" sz="1600" b="0">
                <a:latin typeface="Futura Lt BT" pitchFamily="34" charset="0"/>
              </a:rPr>
            </a:br>
            <a:br>
              <a:rPr lang="de-DE" altLang="de-DE" sz="1600" b="0">
                <a:latin typeface="Futura Lt BT" pitchFamily="34" charset="0"/>
              </a:rPr>
            </a:br>
            <a:endParaRPr lang="de-DE" altLang="de-DE" sz="1600" b="0">
              <a:latin typeface="Futura Lt BT" pitchFamily="34" charset="0"/>
            </a:endParaRPr>
          </a:p>
          <a:p>
            <a:pPr algn="r" eaLnBrk="1" hangingPunct="1">
              <a:spcBef>
                <a:spcPct val="40000"/>
              </a:spcBef>
              <a:spcAft>
                <a:spcPct val="190000"/>
              </a:spcAft>
              <a:buFontTx/>
              <a:buNone/>
            </a:pPr>
            <a:endParaRPr lang="de-DE" altLang="de-DE" sz="1600" b="0">
              <a:latin typeface="Futura Lt BT" pitchFamily="34" charset="0"/>
            </a:endParaRPr>
          </a:p>
          <a:p>
            <a:pPr algn="r" eaLnBrk="1" hangingPunct="1">
              <a:spcBef>
                <a:spcPct val="40000"/>
              </a:spcBef>
              <a:spcAft>
                <a:spcPct val="190000"/>
              </a:spcAft>
              <a:buFontTx/>
              <a:buNone/>
            </a:pPr>
            <a:endParaRPr lang="de-DE" altLang="de-DE" sz="1600" b="0">
              <a:latin typeface="Futura Lt BT" pitchFamily="34" charset="0"/>
            </a:endParaRPr>
          </a:p>
        </p:txBody>
      </p:sp>
      <p:sp>
        <p:nvSpPr>
          <p:cNvPr id="156678" name="Text Box 2054">
            <a:extLst>
              <a:ext uri="{FF2B5EF4-FFF2-40B4-BE49-F238E27FC236}">
                <a16:creationId xmlns:a16="http://schemas.microsoft.com/office/drawing/2014/main" id="{F6AF61C1-4190-78C6-709E-714715AB501C}"/>
              </a:ext>
            </a:extLst>
          </p:cNvPr>
          <p:cNvSpPr txBox="1">
            <a:spLocks noChangeArrowheads="1"/>
          </p:cNvSpPr>
          <p:nvPr/>
        </p:nvSpPr>
        <p:spPr bwMode="auto">
          <a:xfrm>
            <a:off x="2133600" y="5105400"/>
            <a:ext cx="6586538" cy="1366838"/>
          </a:xfrm>
          <a:prstGeom prst="rect">
            <a:avLst/>
          </a:prstGeom>
          <a:solidFill>
            <a:srgbClr val="FF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200000"/>
              </a:spcBef>
              <a:spcAft>
                <a:spcPct val="100000"/>
              </a:spcAft>
              <a:buFontTx/>
              <a:buNone/>
            </a:pPr>
            <a:r>
              <a:rPr lang="de-DE" altLang="de-DE" sz="2200" b="0">
                <a:latin typeface="Futura Lt BT" pitchFamily="34" charset="0"/>
              </a:rPr>
              <a:t>Das Ausfüllen des Bogens sowie dessen Vorlage bei der Schuleinschreibung sind für die Eltern freiwillig.</a:t>
            </a:r>
          </a:p>
        </p:txBody>
      </p:sp>
      <p:sp>
        <p:nvSpPr>
          <p:cNvPr id="10247" name="Text Box 2055">
            <a:extLst>
              <a:ext uri="{FF2B5EF4-FFF2-40B4-BE49-F238E27FC236}">
                <a16:creationId xmlns:a16="http://schemas.microsoft.com/office/drawing/2014/main" id="{168E9DAC-D53F-2FCD-7746-48ED5CEE7148}"/>
              </a:ext>
            </a:extLst>
          </p:cNvPr>
          <p:cNvSpPr txBox="1">
            <a:spLocks noChangeArrowheads="1"/>
          </p:cNvSpPr>
          <p:nvPr/>
        </p:nvSpPr>
        <p:spPr bwMode="auto">
          <a:xfrm>
            <a:off x="2159000" y="2667000"/>
            <a:ext cx="6586538" cy="2225675"/>
          </a:xfrm>
          <a:prstGeom prst="rect">
            <a:avLst/>
          </a:prstGeom>
          <a:solidFill>
            <a:srgbClr val="E1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200000"/>
              </a:spcBef>
              <a:buFontTx/>
              <a:buNone/>
            </a:pPr>
            <a:r>
              <a:rPr lang="de-DE" altLang="de-DE" sz="2200" b="0">
                <a:latin typeface="Futura Lt BT" pitchFamily="34" charset="0"/>
              </a:rPr>
              <a:t>Ab dem Schuljahr 2008/2009 wurde bayernweit ein  einheitlicher Informationsbogen eingeführt, er gilt für das Einschulungsverfahren an Grundschulen. </a:t>
            </a:r>
          </a:p>
        </p:txBody>
      </p:sp>
      <p:sp>
        <p:nvSpPr>
          <p:cNvPr id="10248" name="Rectangle 2056">
            <a:extLst>
              <a:ext uri="{FF2B5EF4-FFF2-40B4-BE49-F238E27FC236}">
                <a16:creationId xmlns:a16="http://schemas.microsoft.com/office/drawing/2014/main" id="{6F6E38D0-53D7-61C0-D277-7A0FC51EFDC6}"/>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0249" name="Text Box 2057">
            <a:extLst>
              <a:ext uri="{FF2B5EF4-FFF2-40B4-BE49-F238E27FC236}">
                <a16:creationId xmlns:a16="http://schemas.microsoft.com/office/drawing/2014/main" id="{0952A32C-96C0-C7E4-B0D1-1ECFC82A8BCA}"/>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10250" name="WordArt 2058">
            <a:extLst>
              <a:ext uri="{FF2B5EF4-FFF2-40B4-BE49-F238E27FC236}">
                <a16:creationId xmlns:a16="http://schemas.microsoft.com/office/drawing/2014/main" id="{8FF4B12E-EFA2-BE8F-54B7-F4FD810F9E64}"/>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10251" name="Picture 2059" descr="PE00685_">
            <a:extLst>
              <a:ext uri="{FF2B5EF4-FFF2-40B4-BE49-F238E27FC236}">
                <a16:creationId xmlns:a16="http://schemas.microsoft.com/office/drawing/2014/main" id="{10687C1D-252C-4E89-CB81-3CC5FCF7B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060" descr="PE00686_">
            <a:extLst>
              <a:ext uri="{FF2B5EF4-FFF2-40B4-BE49-F238E27FC236}">
                <a16:creationId xmlns:a16="http://schemas.microsoft.com/office/drawing/2014/main" id="{2004AAAD-9B2B-3FC9-B98E-43DDB1415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2061">
            <a:extLst>
              <a:ext uri="{FF2B5EF4-FFF2-40B4-BE49-F238E27FC236}">
                <a16:creationId xmlns:a16="http://schemas.microsoft.com/office/drawing/2014/main" id="{8D277673-D2C2-EAB9-7E03-69769DC403D1}"/>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0254" name="Text Box 2062">
            <a:extLst>
              <a:ext uri="{FF2B5EF4-FFF2-40B4-BE49-F238E27FC236}">
                <a16:creationId xmlns:a16="http://schemas.microsoft.com/office/drawing/2014/main" id="{351B5FEF-166E-CFB2-B982-68D180EE9A60}"/>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70B0F620-022C-4B2D-B66A-10503775A38A}" type="slidenum">
              <a:rPr lang="de-DE" altLang="de-DE" sz="1600" b="0">
                <a:latin typeface="Futura Lt BT" pitchFamily="34" charset="0"/>
              </a:rPr>
              <a:pPr eaLnBrk="1" hangingPunct="1">
                <a:spcBef>
                  <a:spcPct val="50000"/>
                </a:spcBef>
                <a:buFontTx/>
                <a:buNone/>
              </a:pPr>
              <a:t>5</a:t>
            </a:fld>
            <a:endParaRPr lang="de-DE" altLang="de-DE" sz="1600" b="0">
              <a:latin typeface="Futura Lt BT" pitchFamily="34" charset="0"/>
            </a:endParaRPr>
          </a:p>
        </p:txBody>
      </p:sp>
      <p:sp>
        <p:nvSpPr>
          <p:cNvPr id="10255" name="Rectangle 2063">
            <a:extLst>
              <a:ext uri="{FF2B5EF4-FFF2-40B4-BE49-F238E27FC236}">
                <a16:creationId xmlns:a16="http://schemas.microsoft.com/office/drawing/2014/main" id="{A68B8016-0C90-0DCA-8A38-11442BFAFFF5}"/>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chemeClr val="accent2"/>
                </a:solidFill>
                <a:latin typeface="Futura Lt BT" pitchFamily="34" charset="0"/>
              </a:rPr>
              <a:t>Aktuelle Informationen</a:t>
            </a:r>
          </a:p>
        </p:txBody>
      </p:sp>
      <p:sp>
        <p:nvSpPr>
          <p:cNvPr id="10256" name="Rectangle 2064">
            <a:extLst>
              <a:ext uri="{FF2B5EF4-FFF2-40B4-BE49-F238E27FC236}">
                <a16:creationId xmlns:a16="http://schemas.microsoft.com/office/drawing/2014/main" id="{A468A188-9671-F4C0-79C4-8C12D806CF41}"/>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wipe(up)">
                                      <p:cBhvr>
                                        <p:cTn id="7" dur="500"/>
                                        <p:tgtEl>
                                          <p:spTgt spid="156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Line 2">
            <a:extLst>
              <a:ext uri="{FF2B5EF4-FFF2-40B4-BE49-F238E27FC236}">
                <a16:creationId xmlns:a16="http://schemas.microsoft.com/office/drawing/2014/main" id="{BAD88062-E45D-F2ED-626C-7B6510045ED0}"/>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Line 3">
            <a:extLst>
              <a:ext uri="{FF2B5EF4-FFF2-40B4-BE49-F238E27FC236}">
                <a16:creationId xmlns:a16="http://schemas.microsoft.com/office/drawing/2014/main" id="{1B4696D0-4E6D-3837-C8BF-2AC77D4AF6C1}"/>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Text Box 5">
            <a:extLst>
              <a:ext uri="{FF2B5EF4-FFF2-40B4-BE49-F238E27FC236}">
                <a16:creationId xmlns:a16="http://schemas.microsoft.com/office/drawing/2014/main" id="{82C5511F-6EAC-6C79-C432-0B26F98FC2B2}"/>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r>
              <a:rPr lang="de-DE" altLang="de-DE" sz="2000" b="0">
                <a:latin typeface="Futura Lt BT" pitchFamily="34" charset="0"/>
              </a:rPr>
              <a:t>Dieses Ereignis </a:t>
            </a:r>
            <a:br>
              <a:rPr lang="de-DE" altLang="de-DE" sz="2000" b="0">
                <a:latin typeface="Futura Lt BT" pitchFamily="34" charset="0"/>
              </a:rPr>
            </a:br>
            <a:r>
              <a:rPr lang="de-DE" altLang="de-DE" sz="2000" b="0">
                <a:latin typeface="Futura Lt BT" pitchFamily="34" charset="0"/>
              </a:rPr>
              <a:t>wirft in jeder Familie  viele Fragen auf.</a:t>
            </a:r>
          </a:p>
        </p:txBody>
      </p:sp>
      <p:sp>
        <p:nvSpPr>
          <p:cNvPr id="11269" name="Text Box 7">
            <a:extLst>
              <a:ext uri="{FF2B5EF4-FFF2-40B4-BE49-F238E27FC236}">
                <a16:creationId xmlns:a16="http://schemas.microsoft.com/office/drawing/2014/main" id="{6491ED64-96F4-67A9-749B-A31827E29CB6}"/>
              </a:ext>
            </a:extLst>
          </p:cNvPr>
          <p:cNvSpPr txBox="1">
            <a:spLocks noChangeArrowheads="1"/>
          </p:cNvSpPr>
          <p:nvPr/>
        </p:nvSpPr>
        <p:spPr bwMode="auto">
          <a:xfrm>
            <a:off x="2133600" y="1905000"/>
            <a:ext cx="6586538" cy="1366838"/>
          </a:xfrm>
          <a:prstGeom prst="rect">
            <a:avLst/>
          </a:prstGeom>
          <a:noFill/>
          <a:ln>
            <a:noFill/>
          </a:ln>
          <a:effectLst/>
          <a:extLst>
            <a:ext uri="{909E8E84-426E-40DD-AFC4-6F175D3DCCD1}">
              <a14:hiddenFill xmlns:a14="http://schemas.microsoft.com/office/drawing/2010/main">
                <a:solidFill>
                  <a:srgbClr val="E1FF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762000" indent="-762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200000"/>
              </a:spcBef>
            </a:pPr>
            <a:r>
              <a:rPr lang="de-DE" altLang="de-DE" sz="2800">
                <a:solidFill>
                  <a:srgbClr val="000099"/>
                </a:solidFill>
                <a:latin typeface="Futura Lt BT" pitchFamily="34" charset="0"/>
              </a:rPr>
              <a:t>Worauf freut sich Ihr Kind am meisten ?</a:t>
            </a:r>
            <a:endParaRPr lang="de-DE" altLang="de-DE" sz="2800" b="0">
              <a:latin typeface="Futura Lt BT" pitchFamily="34" charset="0"/>
            </a:endParaRPr>
          </a:p>
        </p:txBody>
      </p:sp>
      <p:sp>
        <p:nvSpPr>
          <p:cNvPr id="11270" name="Rectangle 8">
            <a:extLst>
              <a:ext uri="{FF2B5EF4-FFF2-40B4-BE49-F238E27FC236}">
                <a16:creationId xmlns:a16="http://schemas.microsoft.com/office/drawing/2014/main" id="{15FDF0FD-1DF6-3051-855F-34758BA00A3A}"/>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1271" name="Text Box 9">
            <a:extLst>
              <a:ext uri="{FF2B5EF4-FFF2-40B4-BE49-F238E27FC236}">
                <a16:creationId xmlns:a16="http://schemas.microsoft.com/office/drawing/2014/main" id="{DA729516-9CD8-CFCB-BFC1-CB077F7DBCCD}"/>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11272" name="WordArt 10">
            <a:extLst>
              <a:ext uri="{FF2B5EF4-FFF2-40B4-BE49-F238E27FC236}">
                <a16:creationId xmlns:a16="http://schemas.microsoft.com/office/drawing/2014/main" id="{7B2D0246-318D-4889-794D-F4A392F2EC47}"/>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11273" name="Picture 11" descr="PE00686_">
            <a:extLst>
              <a:ext uri="{FF2B5EF4-FFF2-40B4-BE49-F238E27FC236}">
                <a16:creationId xmlns:a16="http://schemas.microsoft.com/office/drawing/2014/main" id="{58B821D1-654F-BB6F-4DF5-C169B5EA5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2">
            <a:extLst>
              <a:ext uri="{FF2B5EF4-FFF2-40B4-BE49-F238E27FC236}">
                <a16:creationId xmlns:a16="http://schemas.microsoft.com/office/drawing/2014/main" id="{326B0F4F-A4F8-D1AC-8870-1F513C62F837}"/>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1275" name="Text Box 13">
            <a:extLst>
              <a:ext uri="{FF2B5EF4-FFF2-40B4-BE49-F238E27FC236}">
                <a16:creationId xmlns:a16="http://schemas.microsoft.com/office/drawing/2014/main" id="{5498C701-AF98-C625-3B40-2F398761086E}"/>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F7A12CF-C834-40B3-9752-793B73B1897E}" type="slidenum">
              <a:rPr lang="de-DE" altLang="de-DE" sz="1600" b="0">
                <a:latin typeface="Futura Lt BT" pitchFamily="34" charset="0"/>
              </a:rPr>
              <a:pPr eaLnBrk="1" hangingPunct="1">
                <a:spcBef>
                  <a:spcPct val="50000"/>
                </a:spcBef>
                <a:buFontTx/>
                <a:buNone/>
              </a:pPr>
              <a:t>6</a:t>
            </a:fld>
            <a:endParaRPr lang="de-DE" altLang="de-DE" sz="1600" b="0">
              <a:latin typeface="Futura Lt BT" pitchFamily="34" charset="0"/>
            </a:endParaRPr>
          </a:p>
        </p:txBody>
      </p:sp>
      <p:pic>
        <p:nvPicPr>
          <p:cNvPr id="11276" name="Picture 14" descr="PE00685_">
            <a:extLst>
              <a:ext uri="{FF2B5EF4-FFF2-40B4-BE49-F238E27FC236}">
                <a16:creationId xmlns:a16="http://schemas.microsoft.com/office/drawing/2014/main" id="{C74F0871-0F88-7C0B-B452-AFE9CFF02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5">
            <a:extLst>
              <a:ext uri="{FF2B5EF4-FFF2-40B4-BE49-F238E27FC236}">
                <a16:creationId xmlns:a16="http://schemas.microsoft.com/office/drawing/2014/main" id="{3713499B-78B3-77BC-AB24-2B651437F7B6}"/>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rgbClr val="FF0000"/>
                </a:solidFill>
                <a:latin typeface="Futura Lt BT" pitchFamily="34" charset="0"/>
              </a:rPr>
              <a:t>Ihr Kind kommt in die Schule</a:t>
            </a:r>
          </a:p>
        </p:txBody>
      </p:sp>
      <p:sp>
        <p:nvSpPr>
          <p:cNvPr id="11278" name="Rectangle 16">
            <a:extLst>
              <a:ext uri="{FF2B5EF4-FFF2-40B4-BE49-F238E27FC236}">
                <a16:creationId xmlns:a16="http://schemas.microsoft.com/office/drawing/2014/main" id="{114EFC16-BFB1-CDB0-449E-1106BF65A164}"/>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24946" name="Oval 18">
            <a:extLst>
              <a:ext uri="{FF2B5EF4-FFF2-40B4-BE49-F238E27FC236}">
                <a16:creationId xmlns:a16="http://schemas.microsoft.com/office/drawing/2014/main" id="{DDD990ED-C516-1A12-F9F1-9A386717615D}"/>
              </a:ext>
            </a:extLst>
          </p:cNvPr>
          <p:cNvSpPr>
            <a:spLocks noChangeArrowheads="1"/>
          </p:cNvSpPr>
          <p:nvPr/>
        </p:nvSpPr>
        <p:spPr bwMode="auto">
          <a:xfrm>
            <a:off x="2362200" y="32766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Rechnen</a:t>
            </a:r>
          </a:p>
        </p:txBody>
      </p:sp>
      <p:sp>
        <p:nvSpPr>
          <p:cNvPr id="124947" name="Oval 19">
            <a:extLst>
              <a:ext uri="{FF2B5EF4-FFF2-40B4-BE49-F238E27FC236}">
                <a16:creationId xmlns:a16="http://schemas.microsoft.com/office/drawing/2014/main" id="{EEE88E68-BD9E-135F-B022-8B268818D7F0}"/>
              </a:ext>
            </a:extLst>
          </p:cNvPr>
          <p:cNvSpPr>
            <a:spLocks noChangeArrowheads="1"/>
          </p:cNvSpPr>
          <p:nvPr/>
        </p:nvSpPr>
        <p:spPr bwMode="auto">
          <a:xfrm>
            <a:off x="4267200" y="35814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Lesen</a:t>
            </a:r>
          </a:p>
        </p:txBody>
      </p:sp>
      <p:sp>
        <p:nvSpPr>
          <p:cNvPr id="124948" name="Oval 20">
            <a:extLst>
              <a:ext uri="{FF2B5EF4-FFF2-40B4-BE49-F238E27FC236}">
                <a16:creationId xmlns:a16="http://schemas.microsoft.com/office/drawing/2014/main" id="{CA8E4CE8-4CC0-0C4E-DFF7-7382D6B4857E}"/>
              </a:ext>
            </a:extLst>
          </p:cNvPr>
          <p:cNvSpPr>
            <a:spLocks noChangeArrowheads="1"/>
          </p:cNvSpPr>
          <p:nvPr/>
        </p:nvSpPr>
        <p:spPr bwMode="auto">
          <a:xfrm>
            <a:off x="7010400" y="32004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Turnen</a:t>
            </a:r>
          </a:p>
        </p:txBody>
      </p:sp>
      <p:sp>
        <p:nvSpPr>
          <p:cNvPr id="124949" name="Oval 21">
            <a:extLst>
              <a:ext uri="{FF2B5EF4-FFF2-40B4-BE49-F238E27FC236}">
                <a16:creationId xmlns:a16="http://schemas.microsoft.com/office/drawing/2014/main" id="{8346B02F-EEEC-4F08-6032-8A0A73BCFBF6}"/>
              </a:ext>
            </a:extLst>
          </p:cNvPr>
          <p:cNvSpPr>
            <a:spLocks noChangeArrowheads="1"/>
          </p:cNvSpPr>
          <p:nvPr/>
        </p:nvSpPr>
        <p:spPr bwMode="auto">
          <a:xfrm>
            <a:off x="2286000" y="51054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Schulkind </a:t>
            </a:r>
            <a:br>
              <a:rPr lang="de-DE" altLang="de-DE" sz="2000">
                <a:solidFill>
                  <a:srgbClr val="FF0000"/>
                </a:solidFill>
                <a:latin typeface="Futura Lt BT" pitchFamily="34" charset="0"/>
              </a:rPr>
            </a:br>
            <a:r>
              <a:rPr lang="de-DE" altLang="de-DE" sz="2000">
                <a:solidFill>
                  <a:srgbClr val="FF0000"/>
                </a:solidFill>
                <a:latin typeface="Futura Lt BT" pitchFamily="34" charset="0"/>
              </a:rPr>
              <a:t>werden</a:t>
            </a:r>
          </a:p>
        </p:txBody>
      </p:sp>
      <p:sp>
        <p:nvSpPr>
          <p:cNvPr id="124950" name="Oval 22">
            <a:extLst>
              <a:ext uri="{FF2B5EF4-FFF2-40B4-BE49-F238E27FC236}">
                <a16:creationId xmlns:a16="http://schemas.microsoft.com/office/drawing/2014/main" id="{E17781A7-994B-CD87-F0E1-BF5A96394489}"/>
              </a:ext>
            </a:extLst>
          </p:cNvPr>
          <p:cNvSpPr>
            <a:spLocks noChangeArrowheads="1"/>
          </p:cNvSpPr>
          <p:nvPr/>
        </p:nvSpPr>
        <p:spPr bwMode="auto">
          <a:xfrm>
            <a:off x="4267200" y="53340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Pause</a:t>
            </a:r>
          </a:p>
        </p:txBody>
      </p:sp>
      <p:sp>
        <p:nvSpPr>
          <p:cNvPr id="124951" name="Oval 23">
            <a:extLst>
              <a:ext uri="{FF2B5EF4-FFF2-40B4-BE49-F238E27FC236}">
                <a16:creationId xmlns:a16="http://schemas.microsoft.com/office/drawing/2014/main" id="{3DEA717B-8798-6E81-2C12-79AC4ACA1EDA}"/>
              </a:ext>
            </a:extLst>
          </p:cNvPr>
          <p:cNvSpPr>
            <a:spLocks noChangeArrowheads="1"/>
          </p:cNvSpPr>
          <p:nvPr/>
        </p:nvSpPr>
        <p:spPr bwMode="auto">
          <a:xfrm>
            <a:off x="5791200" y="43434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Neue </a:t>
            </a:r>
            <a:br>
              <a:rPr lang="de-DE" altLang="de-DE" sz="2000">
                <a:solidFill>
                  <a:srgbClr val="FF0000"/>
                </a:solidFill>
                <a:latin typeface="Futura Lt BT" pitchFamily="34" charset="0"/>
              </a:rPr>
            </a:br>
            <a:r>
              <a:rPr lang="de-DE" altLang="de-DE" sz="2000">
                <a:solidFill>
                  <a:srgbClr val="FF0000"/>
                </a:solidFill>
                <a:latin typeface="Futura Lt BT" pitchFamily="34" charset="0"/>
              </a:rPr>
              <a:t>Freunde</a:t>
            </a:r>
          </a:p>
        </p:txBody>
      </p:sp>
      <p:sp>
        <p:nvSpPr>
          <p:cNvPr id="124952" name="Oval 24">
            <a:extLst>
              <a:ext uri="{FF2B5EF4-FFF2-40B4-BE49-F238E27FC236}">
                <a16:creationId xmlns:a16="http://schemas.microsoft.com/office/drawing/2014/main" id="{9C097FA9-A5F1-6BFB-8631-80C7E95D9F1F}"/>
              </a:ext>
            </a:extLst>
          </p:cNvPr>
          <p:cNvSpPr>
            <a:spLocks noChangeArrowheads="1"/>
          </p:cNvSpPr>
          <p:nvPr/>
        </p:nvSpPr>
        <p:spPr bwMode="auto">
          <a:xfrm>
            <a:off x="7315200" y="53340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solidFill>
                  <a:srgbClr val="FF0000"/>
                </a:solidFill>
                <a:latin typeface="Futura Lt BT" pitchFamily="34" charset="0"/>
              </a:rPr>
              <a:t>?</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4946"/>
                                        </p:tgtEl>
                                        <p:attrNameLst>
                                          <p:attrName>style.visibility</p:attrName>
                                        </p:attrNameLst>
                                      </p:cBhvr>
                                      <p:to>
                                        <p:strVal val="visible"/>
                                      </p:to>
                                    </p:set>
                                    <p:animEffect transition="in" filter="fade">
                                      <p:cBhvr>
                                        <p:cTn id="7" dur="1000"/>
                                        <p:tgtEl>
                                          <p:spTgt spid="124946"/>
                                        </p:tgtEl>
                                      </p:cBhvr>
                                    </p:animEffect>
                                    <p:anim calcmode="lin" valueType="num">
                                      <p:cBhvr>
                                        <p:cTn id="8" dur="1000" fill="hold"/>
                                        <p:tgtEl>
                                          <p:spTgt spid="124946"/>
                                        </p:tgtEl>
                                        <p:attrNameLst>
                                          <p:attrName>ppt_x</p:attrName>
                                        </p:attrNameLst>
                                      </p:cBhvr>
                                      <p:tavLst>
                                        <p:tav tm="0">
                                          <p:val>
                                            <p:strVal val="#ppt_x"/>
                                          </p:val>
                                        </p:tav>
                                        <p:tav tm="100000">
                                          <p:val>
                                            <p:strVal val="#ppt_x"/>
                                          </p:val>
                                        </p:tav>
                                      </p:tavLst>
                                    </p:anim>
                                    <p:anim calcmode="lin" valueType="num">
                                      <p:cBhvr>
                                        <p:cTn id="9" dur="1000" fill="hold"/>
                                        <p:tgtEl>
                                          <p:spTgt spid="1249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4947"/>
                                        </p:tgtEl>
                                        <p:attrNameLst>
                                          <p:attrName>style.visibility</p:attrName>
                                        </p:attrNameLst>
                                      </p:cBhvr>
                                      <p:to>
                                        <p:strVal val="visible"/>
                                      </p:to>
                                    </p:set>
                                    <p:animEffect transition="in" filter="fade">
                                      <p:cBhvr>
                                        <p:cTn id="12" dur="1000"/>
                                        <p:tgtEl>
                                          <p:spTgt spid="124947"/>
                                        </p:tgtEl>
                                      </p:cBhvr>
                                    </p:animEffect>
                                    <p:anim calcmode="lin" valueType="num">
                                      <p:cBhvr>
                                        <p:cTn id="13" dur="1000" fill="hold"/>
                                        <p:tgtEl>
                                          <p:spTgt spid="124947"/>
                                        </p:tgtEl>
                                        <p:attrNameLst>
                                          <p:attrName>ppt_x</p:attrName>
                                        </p:attrNameLst>
                                      </p:cBhvr>
                                      <p:tavLst>
                                        <p:tav tm="0">
                                          <p:val>
                                            <p:strVal val="#ppt_x"/>
                                          </p:val>
                                        </p:tav>
                                        <p:tav tm="100000">
                                          <p:val>
                                            <p:strVal val="#ppt_x"/>
                                          </p:val>
                                        </p:tav>
                                      </p:tavLst>
                                    </p:anim>
                                    <p:anim calcmode="lin" valueType="num">
                                      <p:cBhvr>
                                        <p:cTn id="14" dur="1000" fill="hold"/>
                                        <p:tgtEl>
                                          <p:spTgt spid="1249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4948"/>
                                        </p:tgtEl>
                                        <p:attrNameLst>
                                          <p:attrName>style.visibility</p:attrName>
                                        </p:attrNameLst>
                                      </p:cBhvr>
                                      <p:to>
                                        <p:strVal val="visible"/>
                                      </p:to>
                                    </p:set>
                                    <p:animEffect transition="in" filter="fade">
                                      <p:cBhvr>
                                        <p:cTn id="17" dur="1000"/>
                                        <p:tgtEl>
                                          <p:spTgt spid="124948"/>
                                        </p:tgtEl>
                                      </p:cBhvr>
                                    </p:animEffect>
                                    <p:anim calcmode="lin" valueType="num">
                                      <p:cBhvr>
                                        <p:cTn id="18" dur="1000" fill="hold"/>
                                        <p:tgtEl>
                                          <p:spTgt spid="124948"/>
                                        </p:tgtEl>
                                        <p:attrNameLst>
                                          <p:attrName>ppt_x</p:attrName>
                                        </p:attrNameLst>
                                      </p:cBhvr>
                                      <p:tavLst>
                                        <p:tav tm="0">
                                          <p:val>
                                            <p:strVal val="#ppt_x"/>
                                          </p:val>
                                        </p:tav>
                                        <p:tav tm="100000">
                                          <p:val>
                                            <p:strVal val="#ppt_x"/>
                                          </p:val>
                                        </p:tav>
                                      </p:tavLst>
                                    </p:anim>
                                    <p:anim calcmode="lin" valueType="num">
                                      <p:cBhvr>
                                        <p:cTn id="19" dur="1000" fill="hold"/>
                                        <p:tgtEl>
                                          <p:spTgt spid="1249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4949"/>
                                        </p:tgtEl>
                                        <p:attrNameLst>
                                          <p:attrName>style.visibility</p:attrName>
                                        </p:attrNameLst>
                                      </p:cBhvr>
                                      <p:to>
                                        <p:strVal val="visible"/>
                                      </p:to>
                                    </p:set>
                                    <p:animEffect transition="in" filter="fade">
                                      <p:cBhvr>
                                        <p:cTn id="22" dur="1000"/>
                                        <p:tgtEl>
                                          <p:spTgt spid="124949"/>
                                        </p:tgtEl>
                                      </p:cBhvr>
                                    </p:animEffect>
                                    <p:anim calcmode="lin" valueType="num">
                                      <p:cBhvr>
                                        <p:cTn id="23" dur="1000" fill="hold"/>
                                        <p:tgtEl>
                                          <p:spTgt spid="124949"/>
                                        </p:tgtEl>
                                        <p:attrNameLst>
                                          <p:attrName>ppt_x</p:attrName>
                                        </p:attrNameLst>
                                      </p:cBhvr>
                                      <p:tavLst>
                                        <p:tav tm="0">
                                          <p:val>
                                            <p:strVal val="#ppt_x"/>
                                          </p:val>
                                        </p:tav>
                                        <p:tav tm="100000">
                                          <p:val>
                                            <p:strVal val="#ppt_x"/>
                                          </p:val>
                                        </p:tav>
                                      </p:tavLst>
                                    </p:anim>
                                    <p:anim calcmode="lin" valueType="num">
                                      <p:cBhvr>
                                        <p:cTn id="24" dur="1000" fill="hold"/>
                                        <p:tgtEl>
                                          <p:spTgt spid="1249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4950"/>
                                        </p:tgtEl>
                                        <p:attrNameLst>
                                          <p:attrName>style.visibility</p:attrName>
                                        </p:attrNameLst>
                                      </p:cBhvr>
                                      <p:to>
                                        <p:strVal val="visible"/>
                                      </p:to>
                                    </p:set>
                                    <p:animEffect transition="in" filter="fade">
                                      <p:cBhvr>
                                        <p:cTn id="27" dur="1000"/>
                                        <p:tgtEl>
                                          <p:spTgt spid="124950"/>
                                        </p:tgtEl>
                                      </p:cBhvr>
                                    </p:animEffect>
                                    <p:anim calcmode="lin" valueType="num">
                                      <p:cBhvr>
                                        <p:cTn id="28" dur="1000" fill="hold"/>
                                        <p:tgtEl>
                                          <p:spTgt spid="124950"/>
                                        </p:tgtEl>
                                        <p:attrNameLst>
                                          <p:attrName>ppt_x</p:attrName>
                                        </p:attrNameLst>
                                      </p:cBhvr>
                                      <p:tavLst>
                                        <p:tav tm="0">
                                          <p:val>
                                            <p:strVal val="#ppt_x"/>
                                          </p:val>
                                        </p:tav>
                                        <p:tav tm="100000">
                                          <p:val>
                                            <p:strVal val="#ppt_x"/>
                                          </p:val>
                                        </p:tav>
                                      </p:tavLst>
                                    </p:anim>
                                    <p:anim calcmode="lin" valueType="num">
                                      <p:cBhvr>
                                        <p:cTn id="29" dur="1000" fill="hold"/>
                                        <p:tgtEl>
                                          <p:spTgt spid="12495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4951"/>
                                        </p:tgtEl>
                                        <p:attrNameLst>
                                          <p:attrName>style.visibility</p:attrName>
                                        </p:attrNameLst>
                                      </p:cBhvr>
                                      <p:to>
                                        <p:strVal val="visible"/>
                                      </p:to>
                                    </p:set>
                                    <p:animEffect transition="in" filter="fade">
                                      <p:cBhvr>
                                        <p:cTn id="32" dur="1000"/>
                                        <p:tgtEl>
                                          <p:spTgt spid="124951"/>
                                        </p:tgtEl>
                                      </p:cBhvr>
                                    </p:animEffect>
                                    <p:anim calcmode="lin" valueType="num">
                                      <p:cBhvr>
                                        <p:cTn id="33" dur="1000" fill="hold"/>
                                        <p:tgtEl>
                                          <p:spTgt spid="124951"/>
                                        </p:tgtEl>
                                        <p:attrNameLst>
                                          <p:attrName>ppt_x</p:attrName>
                                        </p:attrNameLst>
                                      </p:cBhvr>
                                      <p:tavLst>
                                        <p:tav tm="0">
                                          <p:val>
                                            <p:strVal val="#ppt_x"/>
                                          </p:val>
                                        </p:tav>
                                        <p:tav tm="100000">
                                          <p:val>
                                            <p:strVal val="#ppt_x"/>
                                          </p:val>
                                        </p:tav>
                                      </p:tavLst>
                                    </p:anim>
                                    <p:anim calcmode="lin" valueType="num">
                                      <p:cBhvr>
                                        <p:cTn id="34" dur="1000" fill="hold"/>
                                        <p:tgtEl>
                                          <p:spTgt spid="1249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4952"/>
                                        </p:tgtEl>
                                        <p:attrNameLst>
                                          <p:attrName>style.visibility</p:attrName>
                                        </p:attrNameLst>
                                      </p:cBhvr>
                                      <p:to>
                                        <p:strVal val="visible"/>
                                      </p:to>
                                    </p:set>
                                    <p:animEffect transition="in" filter="fade">
                                      <p:cBhvr>
                                        <p:cTn id="37" dur="1000"/>
                                        <p:tgtEl>
                                          <p:spTgt spid="124952"/>
                                        </p:tgtEl>
                                      </p:cBhvr>
                                    </p:animEffect>
                                    <p:anim calcmode="lin" valueType="num">
                                      <p:cBhvr>
                                        <p:cTn id="38" dur="1000" fill="hold"/>
                                        <p:tgtEl>
                                          <p:spTgt spid="124952"/>
                                        </p:tgtEl>
                                        <p:attrNameLst>
                                          <p:attrName>ppt_x</p:attrName>
                                        </p:attrNameLst>
                                      </p:cBhvr>
                                      <p:tavLst>
                                        <p:tav tm="0">
                                          <p:val>
                                            <p:strVal val="#ppt_x"/>
                                          </p:val>
                                        </p:tav>
                                        <p:tav tm="100000">
                                          <p:val>
                                            <p:strVal val="#ppt_x"/>
                                          </p:val>
                                        </p:tav>
                                      </p:tavLst>
                                    </p:anim>
                                    <p:anim calcmode="lin" valueType="num">
                                      <p:cBhvr>
                                        <p:cTn id="39" dur="1000" fill="hold"/>
                                        <p:tgtEl>
                                          <p:spTgt spid="1249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6" grpId="0" animBg="1"/>
      <p:bldP spid="124947" grpId="0" animBg="1"/>
      <p:bldP spid="124948" grpId="0" animBg="1"/>
      <p:bldP spid="124949" grpId="0" animBg="1"/>
      <p:bldP spid="124950" grpId="0" animBg="1"/>
      <p:bldP spid="124951" grpId="0" animBg="1"/>
      <p:bldP spid="12495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Line 2">
            <a:extLst>
              <a:ext uri="{FF2B5EF4-FFF2-40B4-BE49-F238E27FC236}">
                <a16:creationId xmlns:a16="http://schemas.microsoft.com/office/drawing/2014/main" id="{061A224B-3750-1859-C20D-71B42FAB116E}"/>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Line 3">
            <a:extLst>
              <a:ext uri="{FF2B5EF4-FFF2-40B4-BE49-F238E27FC236}">
                <a16:creationId xmlns:a16="http://schemas.microsoft.com/office/drawing/2014/main" id="{448D079F-ADA4-C46F-3CBA-7DA5C65F1FD4}"/>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Text Box 4">
            <a:extLst>
              <a:ext uri="{FF2B5EF4-FFF2-40B4-BE49-F238E27FC236}">
                <a16:creationId xmlns:a16="http://schemas.microsoft.com/office/drawing/2014/main" id="{945F59D6-F69E-18AF-1FD6-88D277C15587}"/>
              </a:ext>
            </a:extLst>
          </p:cNvPr>
          <p:cNvSpPr txBox="1">
            <a:spLocks noChangeArrowheads="1"/>
          </p:cNvSpPr>
          <p:nvPr/>
        </p:nvSpPr>
        <p:spPr bwMode="auto">
          <a:xfrm>
            <a:off x="2087563" y="1852613"/>
            <a:ext cx="6586537" cy="1366837"/>
          </a:xfrm>
          <a:prstGeom prst="rect">
            <a:avLst/>
          </a:prstGeom>
          <a:noFill/>
          <a:ln>
            <a:noFill/>
          </a:ln>
          <a:effectLst/>
          <a:extLst>
            <a:ext uri="{909E8E84-426E-40DD-AFC4-6F175D3DCCD1}">
              <a14:hiddenFill xmlns:a14="http://schemas.microsoft.com/office/drawing/2010/main">
                <a:solidFill>
                  <a:srgbClr val="E1F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tIns="108000" rIns="108000" bIns="108000" anchor="ctr"/>
          <a:lstStyle>
            <a:lvl1pPr marL="762000" indent="-762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de-DE" altLang="de-DE" sz="2800">
                <a:solidFill>
                  <a:srgbClr val="000099"/>
                </a:solidFill>
                <a:latin typeface="Futura Lt BT" pitchFamily="34" charset="0"/>
              </a:rPr>
              <a:t>Freut sich Ihr Kind auf die Schule ?</a:t>
            </a:r>
            <a:endParaRPr lang="de-DE" altLang="de-DE" sz="2800" b="0">
              <a:latin typeface="Futura Lt BT" pitchFamily="34" charset="0"/>
            </a:endParaRPr>
          </a:p>
        </p:txBody>
      </p:sp>
      <p:sp>
        <p:nvSpPr>
          <p:cNvPr id="13317" name="Text Box 5">
            <a:extLst>
              <a:ext uri="{FF2B5EF4-FFF2-40B4-BE49-F238E27FC236}">
                <a16:creationId xmlns:a16="http://schemas.microsoft.com/office/drawing/2014/main" id="{039A2DBE-BA46-F686-6F21-E86937684CFA}"/>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r>
              <a:rPr lang="de-DE" altLang="de-DE" sz="2000" b="0">
                <a:latin typeface="Futura Lt BT" pitchFamily="34" charset="0"/>
              </a:rPr>
              <a:t>Dieses Ereignis </a:t>
            </a:r>
            <a:br>
              <a:rPr lang="de-DE" altLang="de-DE" sz="2000" b="0">
                <a:latin typeface="Futura Lt BT" pitchFamily="34" charset="0"/>
              </a:rPr>
            </a:br>
            <a:r>
              <a:rPr lang="de-DE" altLang="de-DE" sz="2000" b="0">
                <a:latin typeface="Futura Lt BT" pitchFamily="34" charset="0"/>
              </a:rPr>
              <a:t>wirft in jeder Familie  viele Fragen auf.</a:t>
            </a:r>
          </a:p>
        </p:txBody>
      </p:sp>
      <p:sp>
        <p:nvSpPr>
          <p:cNvPr id="13318" name="Rectangle 9">
            <a:extLst>
              <a:ext uri="{FF2B5EF4-FFF2-40B4-BE49-F238E27FC236}">
                <a16:creationId xmlns:a16="http://schemas.microsoft.com/office/drawing/2014/main" id="{E3CBAC59-7778-03A0-51A7-AE64968CA040}"/>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3319" name="Text Box 13">
            <a:extLst>
              <a:ext uri="{FF2B5EF4-FFF2-40B4-BE49-F238E27FC236}">
                <a16:creationId xmlns:a16="http://schemas.microsoft.com/office/drawing/2014/main" id="{B29A4314-A9F4-F251-A69C-699FBEE6AA76}"/>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13320" name="WordArt 14">
            <a:extLst>
              <a:ext uri="{FF2B5EF4-FFF2-40B4-BE49-F238E27FC236}">
                <a16:creationId xmlns:a16="http://schemas.microsoft.com/office/drawing/2014/main" id="{275503EB-F9C0-54A4-8C6E-946022EEFCAE}"/>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13321" name="Picture 16" descr="PE00686_">
            <a:extLst>
              <a:ext uri="{FF2B5EF4-FFF2-40B4-BE49-F238E27FC236}">
                <a16:creationId xmlns:a16="http://schemas.microsoft.com/office/drawing/2014/main" id="{F59B4240-620B-501A-6B2E-588342D3F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7">
            <a:extLst>
              <a:ext uri="{FF2B5EF4-FFF2-40B4-BE49-F238E27FC236}">
                <a16:creationId xmlns:a16="http://schemas.microsoft.com/office/drawing/2014/main" id="{3C3EAE1D-3792-EB58-54AA-76FB19E37F32}"/>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3323" name="Text Box 18">
            <a:extLst>
              <a:ext uri="{FF2B5EF4-FFF2-40B4-BE49-F238E27FC236}">
                <a16:creationId xmlns:a16="http://schemas.microsoft.com/office/drawing/2014/main" id="{C9B1F030-9D12-1DFE-2010-0DC34E91FB47}"/>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6313D26-613C-4465-99D0-BBE1A2881B56}" type="slidenum">
              <a:rPr lang="de-DE" altLang="de-DE" sz="1600" b="0">
                <a:latin typeface="Futura Lt BT" pitchFamily="34" charset="0"/>
              </a:rPr>
              <a:pPr eaLnBrk="1" hangingPunct="1">
                <a:spcBef>
                  <a:spcPct val="50000"/>
                </a:spcBef>
                <a:buFontTx/>
                <a:buNone/>
              </a:pPr>
              <a:t>7</a:t>
            </a:fld>
            <a:endParaRPr lang="de-DE" altLang="de-DE" sz="1600" b="0">
              <a:latin typeface="Futura Lt BT" pitchFamily="34" charset="0"/>
            </a:endParaRPr>
          </a:p>
        </p:txBody>
      </p:sp>
      <p:pic>
        <p:nvPicPr>
          <p:cNvPr id="13324" name="Picture 19" descr="PE00685_">
            <a:extLst>
              <a:ext uri="{FF2B5EF4-FFF2-40B4-BE49-F238E27FC236}">
                <a16:creationId xmlns:a16="http://schemas.microsoft.com/office/drawing/2014/main" id="{5F48B396-6DBB-535B-0CB2-FA221FDD5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Rectangle 20">
            <a:extLst>
              <a:ext uri="{FF2B5EF4-FFF2-40B4-BE49-F238E27FC236}">
                <a16:creationId xmlns:a16="http://schemas.microsoft.com/office/drawing/2014/main" id="{BFA47290-56DE-5735-D8C7-A0A10BFB2DC7}"/>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rgbClr val="FF0000"/>
                </a:solidFill>
                <a:latin typeface="Futura Lt BT" pitchFamily="34" charset="0"/>
              </a:rPr>
              <a:t>Ihr Kind kommt in die Schule</a:t>
            </a:r>
          </a:p>
        </p:txBody>
      </p:sp>
      <p:sp>
        <p:nvSpPr>
          <p:cNvPr id="13326" name="Rectangle 21">
            <a:extLst>
              <a:ext uri="{FF2B5EF4-FFF2-40B4-BE49-F238E27FC236}">
                <a16:creationId xmlns:a16="http://schemas.microsoft.com/office/drawing/2014/main" id="{6A124948-A1F0-C646-594E-E78FB5897B55}"/>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44054" name="Oval 22">
            <a:extLst>
              <a:ext uri="{FF2B5EF4-FFF2-40B4-BE49-F238E27FC236}">
                <a16:creationId xmlns:a16="http://schemas.microsoft.com/office/drawing/2014/main" id="{F881C066-8F05-4785-8EB8-40ED406E160C}"/>
              </a:ext>
            </a:extLst>
          </p:cNvPr>
          <p:cNvSpPr>
            <a:spLocks noChangeArrowheads="1"/>
          </p:cNvSpPr>
          <p:nvPr/>
        </p:nvSpPr>
        <p:spPr bwMode="auto">
          <a:xfrm>
            <a:off x="2667000" y="3352800"/>
            <a:ext cx="1443038" cy="911225"/>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solidFill>
                  <a:srgbClr val="000066"/>
                </a:solidFill>
                <a:latin typeface="Futura Lt BT" pitchFamily="34" charset="0"/>
              </a:rPr>
              <a:t>Ja</a:t>
            </a:r>
          </a:p>
        </p:txBody>
      </p:sp>
      <p:sp>
        <p:nvSpPr>
          <p:cNvPr id="44055" name="Oval 23">
            <a:extLst>
              <a:ext uri="{FF2B5EF4-FFF2-40B4-BE49-F238E27FC236}">
                <a16:creationId xmlns:a16="http://schemas.microsoft.com/office/drawing/2014/main" id="{0579D05C-A213-3BF8-0286-7E22133248D7}"/>
              </a:ext>
            </a:extLst>
          </p:cNvPr>
          <p:cNvSpPr>
            <a:spLocks noChangeArrowheads="1"/>
          </p:cNvSpPr>
          <p:nvPr/>
        </p:nvSpPr>
        <p:spPr bwMode="auto">
          <a:xfrm>
            <a:off x="4267200" y="4800600"/>
            <a:ext cx="1447800"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solidFill>
                  <a:srgbClr val="000066"/>
                </a:solidFill>
                <a:latin typeface="Futura Lt BT" pitchFamily="34" charset="0"/>
              </a:rPr>
              <a:t>?</a:t>
            </a:r>
          </a:p>
        </p:txBody>
      </p:sp>
      <p:sp>
        <p:nvSpPr>
          <p:cNvPr id="44056" name="Oval 24">
            <a:extLst>
              <a:ext uri="{FF2B5EF4-FFF2-40B4-BE49-F238E27FC236}">
                <a16:creationId xmlns:a16="http://schemas.microsoft.com/office/drawing/2014/main" id="{01124101-3676-E7D3-61C1-36D1B0CCB8E5}"/>
              </a:ext>
            </a:extLst>
          </p:cNvPr>
          <p:cNvSpPr>
            <a:spLocks noChangeArrowheads="1"/>
          </p:cNvSpPr>
          <p:nvPr/>
        </p:nvSpPr>
        <p:spPr bwMode="auto">
          <a:xfrm>
            <a:off x="6148388" y="3403600"/>
            <a:ext cx="1443037" cy="920750"/>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solidFill>
                  <a:srgbClr val="000066"/>
                </a:solidFill>
                <a:latin typeface="Futura Lt BT" pitchFamily="34" charset="0"/>
              </a:rPr>
              <a:t>Nein</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4056"/>
                                        </p:tgtEl>
                                        <p:attrNameLst>
                                          <p:attrName>style.visibility</p:attrName>
                                        </p:attrNameLst>
                                      </p:cBhvr>
                                      <p:to>
                                        <p:strVal val="visible"/>
                                      </p:to>
                                    </p:set>
                                    <p:animEffect transition="in" filter="wipe(down)">
                                      <p:cBhvr>
                                        <p:cTn id="7" dur="500"/>
                                        <p:tgtEl>
                                          <p:spTgt spid="44056"/>
                                        </p:tgtEl>
                                      </p:cBhvr>
                                    </p:animEffect>
                                  </p:childTnLst>
                                </p:cTn>
                              </p:par>
                              <p:par>
                                <p:cTn id="8" presetID="22" presetClass="entr" presetSubtype="4" fill="hold" nodeType="withEffect">
                                  <p:stCondLst>
                                    <p:cond delay="0"/>
                                  </p:stCondLst>
                                  <p:childTnLst>
                                    <p:set>
                                      <p:cBhvr>
                                        <p:cTn id="9" dur="1" fill="hold">
                                          <p:stCondLst>
                                            <p:cond delay="0"/>
                                          </p:stCondLst>
                                        </p:cTn>
                                        <p:tgtEl>
                                          <p:spTgt spid="44054"/>
                                        </p:tgtEl>
                                        <p:attrNameLst>
                                          <p:attrName>style.visibility</p:attrName>
                                        </p:attrNameLst>
                                      </p:cBhvr>
                                      <p:to>
                                        <p:strVal val="visible"/>
                                      </p:to>
                                    </p:set>
                                    <p:animEffect transition="in" filter="wipe(down)">
                                      <p:cBhvr>
                                        <p:cTn id="10" dur="500"/>
                                        <p:tgtEl>
                                          <p:spTgt spid="44054"/>
                                        </p:tgtEl>
                                      </p:cBhvr>
                                    </p:animEffect>
                                  </p:childTnLst>
                                </p:cTn>
                              </p:par>
                              <p:par>
                                <p:cTn id="11" presetID="22" presetClass="entr" presetSubtype="4" fill="hold" nodeType="withEffect">
                                  <p:stCondLst>
                                    <p:cond delay="0"/>
                                  </p:stCondLst>
                                  <p:childTnLst>
                                    <p:set>
                                      <p:cBhvr>
                                        <p:cTn id="12" dur="1" fill="hold">
                                          <p:stCondLst>
                                            <p:cond delay="0"/>
                                          </p:stCondLst>
                                        </p:cTn>
                                        <p:tgtEl>
                                          <p:spTgt spid="44055"/>
                                        </p:tgtEl>
                                        <p:attrNameLst>
                                          <p:attrName>style.visibility</p:attrName>
                                        </p:attrNameLst>
                                      </p:cBhvr>
                                      <p:to>
                                        <p:strVal val="visible"/>
                                      </p:to>
                                    </p:set>
                                    <p:animEffect transition="in" filter="wipe(down)">
                                      <p:cBhvr>
                                        <p:cTn id="13" dur="500"/>
                                        <p:tgtEl>
                                          <p:spTgt spid="4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4" grpId="0" animBg="1"/>
      <p:bldP spid="44055" grpId="0" animBg="1"/>
      <p:bldP spid="4405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2">
            <a:extLst>
              <a:ext uri="{FF2B5EF4-FFF2-40B4-BE49-F238E27FC236}">
                <a16:creationId xmlns:a16="http://schemas.microsoft.com/office/drawing/2014/main" id="{13964059-72F4-D127-8BA1-E4FDF9C05E0D}"/>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Line 3">
            <a:extLst>
              <a:ext uri="{FF2B5EF4-FFF2-40B4-BE49-F238E27FC236}">
                <a16:creationId xmlns:a16="http://schemas.microsoft.com/office/drawing/2014/main" id="{6E9012BB-FCB1-A99B-7E7A-1CDF867BDB79}"/>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Text Box 4">
            <a:extLst>
              <a:ext uri="{FF2B5EF4-FFF2-40B4-BE49-F238E27FC236}">
                <a16:creationId xmlns:a16="http://schemas.microsoft.com/office/drawing/2014/main" id="{76982288-D0EE-C7A8-0C53-462D9118B52C}"/>
              </a:ext>
            </a:extLst>
          </p:cNvPr>
          <p:cNvSpPr txBox="1">
            <a:spLocks noChangeArrowheads="1"/>
          </p:cNvSpPr>
          <p:nvPr/>
        </p:nvSpPr>
        <p:spPr bwMode="auto">
          <a:xfrm>
            <a:off x="2133600" y="1981200"/>
            <a:ext cx="6586538" cy="1366838"/>
          </a:xfrm>
          <a:prstGeom prst="rect">
            <a:avLst/>
          </a:prstGeom>
          <a:noFill/>
          <a:ln>
            <a:noFill/>
          </a:ln>
          <a:effectLst/>
          <a:extLst>
            <a:ext uri="{909E8E84-426E-40DD-AFC4-6F175D3DCCD1}">
              <a14:hiddenFill xmlns:a14="http://schemas.microsoft.com/office/drawing/2010/main">
                <a:solidFill>
                  <a:srgbClr val="E1F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nchor="ctr"/>
          <a:lstStyle>
            <a:lvl1pPr marL="762000" indent="-7620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200000"/>
              </a:spcBef>
              <a:spcAft>
                <a:spcPct val="100000"/>
              </a:spcAft>
            </a:pPr>
            <a:r>
              <a:rPr lang="de-DE" altLang="de-DE" sz="2800">
                <a:solidFill>
                  <a:srgbClr val="000099"/>
                </a:solidFill>
                <a:latin typeface="Futura Lt BT" pitchFamily="34" charset="0"/>
              </a:rPr>
              <a:t>Was glauben Sie, bringt für Ihr Kind die größte Umstellung ?</a:t>
            </a:r>
          </a:p>
        </p:txBody>
      </p:sp>
      <p:sp>
        <p:nvSpPr>
          <p:cNvPr id="15365" name="Text Box 5">
            <a:extLst>
              <a:ext uri="{FF2B5EF4-FFF2-40B4-BE49-F238E27FC236}">
                <a16:creationId xmlns:a16="http://schemas.microsoft.com/office/drawing/2014/main" id="{BB434EA9-406E-37EB-7A84-BC0857214F0E}"/>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r>
              <a:rPr lang="de-DE" altLang="de-DE" sz="2000" b="0">
                <a:latin typeface="Futura Lt BT" pitchFamily="34" charset="0"/>
              </a:rPr>
              <a:t>Dieses Ereignis </a:t>
            </a:r>
            <a:br>
              <a:rPr lang="de-DE" altLang="de-DE" sz="2000" b="0">
                <a:latin typeface="Futura Lt BT" pitchFamily="34" charset="0"/>
              </a:rPr>
            </a:br>
            <a:r>
              <a:rPr lang="de-DE" altLang="de-DE" sz="2000" b="0">
                <a:latin typeface="Futura Lt BT" pitchFamily="34" charset="0"/>
              </a:rPr>
              <a:t>wirft in jeder Familie  viele Fragen auf.</a:t>
            </a:r>
          </a:p>
        </p:txBody>
      </p:sp>
      <p:sp>
        <p:nvSpPr>
          <p:cNvPr id="15366" name="Rectangle 8">
            <a:extLst>
              <a:ext uri="{FF2B5EF4-FFF2-40B4-BE49-F238E27FC236}">
                <a16:creationId xmlns:a16="http://schemas.microsoft.com/office/drawing/2014/main" id="{5F7E5F55-7991-4789-8D1B-1CBA2500050B}"/>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5367" name="Text Box 9">
            <a:extLst>
              <a:ext uri="{FF2B5EF4-FFF2-40B4-BE49-F238E27FC236}">
                <a16:creationId xmlns:a16="http://schemas.microsoft.com/office/drawing/2014/main" id="{157116B0-7F5B-FA36-0F47-2BD7FABB076F}"/>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15368" name="WordArt 10">
            <a:extLst>
              <a:ext uri="{FF2B5EF4-FFF2-40B4-BE49-F238E27FC236}">
                <a16:creationId xmlns:a16="http://schemas.microsoft.com/office/drawing/2014/main" id="{77A33B9A-551B-BEAB-E2A9-0CB3052C1419}"/>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15369" name="Picture 11" descr="PE00686_">
            <a:extLst>
              <a:ext uri="{FF2B5EF4-FFF2-40B4-BE49-F238E27FC236}">
                <a16:creationId xmlns:a16="http://schemas.microsoft.com/office/drawing/2014/main" id="{2DF51667-0B56-30D3-756B-056D2D6E4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2">
            <a:extLst>
              <a:ext uri="{FF2B5EF4-FFF2-40B4-BE49-F238E27FC236}">
                <a16:creationId xmlns:a16="http://schemas.microsoft.com/office/drawing/2014/main" id="{45D92476-1402-260A-26F8-2A96C740484C}"/>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5371" name="Text Box 13">
            <a:extLst>
              <a:ext uri="{FF2B5EF4-FFF2-40B4-BE49-F238E27FC236}">
                <a16:creationId xmlns:a16="http://schemas.microsoft.com/office/drawing/2014/main" id="{2833AC94-09EC-4850-FF40-0E38D6920399}"/>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285BF23-B02E-49DA-89ED-24B9555F1B87}" type="slidenum">
              <a:rPr lang="de-DE" altLang="de-DE" sz="1600" b="0">
                <a:latin typeface="Futura Lt BT" pitchFamily="34" charset="0"/>
              </a:rPr>
              <a:pPr eaLnBrk="1" hangingPunct="1">
                <a:spcBef>
                  <a:spcPct val="50000"/>
                </a:spcBef>
                <a:buFontTx/>
                <a:buNone/>
              </a:pPr>
              <a:t>8</a:t>
            </a:fld>
            <a:endParaRPr lang="de-DE" altLang="de-DE" sz="1600" b="0">
              <a:latin typeface="Futura Lt BT" pitchFamily="34" charset="0"/>
            </a:endParaRPr>
          </a:p>
        </p:txBody>
      </p:sp>
      <p:pic>
        <p:nvPicPr>
          <p:cNvPr id="15372" name="Picture 14" descr="PE00685_">
            <a:extLst>
              <a:ext uri="{FF2B5EF4-FFF2-40B4-BE49-F238E27FC236}">
                <a16:creationId xmlns:a16="http://schemas.microsoft.com/office/drawing/2014/main" id="{258B079C-C7B5-E6DD-6B07-0F345CB5D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5">
            <a:extLst>
              <a:ext uri="{FF2B5EF4-FFF2-40B4-BE49-F238E27FC236}">
                <a16:creationId xmlns:a16="http://schemas.microsoft.com/office/drawing/2014/main" id="{6B00C070-2593-88B0-8195-34BD8193D05E}"/>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rgbClr val="FF0000"/>
                </a:solidFill>
                <a:latin typeface="Futura Lt BT" pitchFamily="34" charset="0"/>
              </a:rPr>
              <a:t>Ihr Kind kommt in die Schule</a:t>
            </a:r>
          </a:p>
        </p:txBody>
      </p:sp>
      <p:sp>
        <p:nvSpPr>
          <p:cNvPr id="15374" name="Rectangle 16">
            <a:extLst>
              <a:ext uri="{FF2B5EF4-FFF2-40B4-BE49-F238E27FC236}">
                <a16:creationId xmlns:a16="http://schemas.microsoft.com/office/drawing/2014/main" id="{D9D00B0C-7884-3AFD-7BC3-A1AABE4FF60F}"/>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26994" name="Oval 18">
            <a:extLst>
              <a:ext uri="{FF2B5EF4-FFF2-40B4-BE49-F238E27FC236}">
                <a16:creationId xmlns:a16="http://schemas.microsoft.com/office/drawing/2014/main" id="{8701F0B1-245C-E3CA-7952-230E9918E2BD}"/>
              </a:ext>
            </a:extLst>
          </p:cNvPr>
          <p:cNvSpPr>
            <a:spLocks noChangeArrowheads="1"/>
          </p:cNvSpPr>
          <p:nvPr/>
        </p:nvSpPr>
        <p:spPr bwMode="auto">
          <a:xfrm>
            <a:off x="2438400" y="36576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Still sitzen</a:t>
            </a:r>
          </a:p>
        </p:txBody>
      </p:sp>
      <p:sp>
        <p:nvSpPr>
          <p:cNvPr id="126995" name="Oval 19">
            <a:extLst>
              <a:ext uri="{FF2B5EF4-FFF2-40B4-BE49-F238E27FC236}">
                <a16:creationId xmlns:a16="http://schemas.microsoft.com/office/drawing/2014/main" id="{BC5C90A1-6E1B-1D1D-728E-46759C850698}"/>
              </a:ext>
            </a:extLst>
          </p:cNvPr>
          <p:cNvSpPr>
            <a:spLocks noChangeArrowheads="1"/>
          </p:cNvSpPr>
          <p:nvPr/>
        </p:nvSpPr>
        <p:spPr bwMode="auto">
          <a:xfrm>
            <a:off x="2362200" y="54102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Zuhören</a:t>
            </a:r>
          </a:p>
        </p:txBody>
      </p:sp>
      <p:sp>
        <p:nvSpPr>
          <p:cNvPr id="126996" name="Oval 20">
            <a:extLst>
              <a:ext uri="{FF2B5EF4-FFF2-40B4-BE49-F238E27FC236}">
                <a16:creationId xmlns:a16="http://schemas.microsoft.com/office/drawing/2014/main" id="{699C1DEE-567A-9455-4175-F8A545D5F9D3}"/>
              </a:ext>
            </a:extLst>
          </p:cNvPr>
          <p:cNvSpPr>
            <a:spLocks noChangeArrowheads="1"/>
          </p:cNvSpPr>
          <p:nvPr/>
        </p:nvSpPr>
        <p:spPr bwMode="auto">
          <a:xfrm>
            <a:off x="3429000" y="45720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Hausauf-</a:t>
            </a:r>
            <a:br>
              <a:rPr lang="de-DE" altLang="de-DE" sz="2000">
                <a:solidFill>
                  <a:srgbClr val="FF0000"/>
                </a:solidFill>
                <a:latin typeface="Futura Lt BT" pitchFamily="34" charset="0"/>
              </a:rPr>
            </a:br>
            <a:r>
              <a:rPr lang="de-DE" altLang="de-DE" sz="2000">
                <a:solidFill>
                  <a:srgbClr val="FF0000"/>
                </a:solidFill>
                <a:latin typeface="Futura Lt BT" pitchFamily="34" charset="0"/>
              </a:rPr>
              <a:t>gaben</a:t>
            </a:r>
          </a:p>
        </p:txBody>
      </p:sp>
      <p:sp>
        <p:nvSpPr>
          <p:cNvPr id="126997" name="Oval 21">
            <a:extLst>
              <a:ext uri="{FF2B5EF4-FFF2-40B4-BE49-F238E27FC236}">
                <a16:creationId xmlns:a16="http://schemas.microsoft.com/office/drawing/2014/main" id="{E8A5D891-FE0A-B743-0436-E84AF29BEA92}"/>
              </a:ext>
            </a:extLst>
          </p:cNvPr>
          <p:cNvSpPr>
            <a:spLocks noChangeArrowheads="1"/>
          </p:cNvSpPr>
          <p:nvPr/>
        </p:nvSpPr>
        <p:spPr bwMode="auto">
          <a:xfrm>
            <a:off x="4648200" y="54102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a:t>
            </a:r>
          </a:p>
        </p:txBody>
      </p:sp>
      <p:sp>
        <p:nvSpPr>
          <p:cNvPr id="126998" name="Oval 22">
            <a:extLst>
              <a:ext uri="{FF2B5EF4-FFF2-40B4-BE49-F238E27FC236}">
                <a16:creationId xmlns:a16="http://schemas.microsoft.com/office/drawing/2014/main" id="{B278893F-2E26-BFE7-0070-6CB5E340E9A8}"/>
              </a:ext>
            </a:extLst>
          </p:cNvPr>
          <p:cNvSpPr>
            <a:spLocks noChangeArrowheads="1"/>
          </p:cNvSpPr>
          <p:nvPr/>
        </p:nvSpPr>
        <p:spPr bwMode="auto">
          <a:xfrm>
            <a:off x="4495800" y="37338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Frühes</a:t>
            </a:r>
            <a:br>
              <a:rPr lang="de-DE" altLang="de-DE" sz="2000">
                <a:solidFill>
                  <a:srgbClr val="FF0000"/>
                </a:solidFill>
                <a:latin typeface="Futura Lt BT" pitchFamily="34" charset="0"/>
              </a:rPr>
            </a:br>
            <a:r>
              <a:rPr lang="de-DE" altLang="de-DE" sz="2000">
                <a:solidFill>
                  <a:srgbClr val="FF0000"/>
                </a:solidFill>
                <a:latin typeface="Futura Lt BT" pitchFamily="34" charset="0"/>
              </a:rPr>
              <a:t>Aufstehen</a:t>
            </a:r>
          </a:p>
        </p:txBody>
      </p:sp>
      <p:sp>
        <p:nvSpPr>
          <p:cNvPr id="126999" name="Oval 23">
            <a:extLst>
              <a:ext uri="{FF2B5EF4-FFF2-40B4-BE49-F238E27FC236}">
                <a16:creationId xmlns:a16="http://schemas.microsoft.com/office/drawing/2014/main" id="{132F6B73-5F5D-1549-B5AF-668967F9E6AC}"/>
              </a:ext>
            </a:extLst>
          </p:cNvPr>
          <p:cNvSpPr>
            <a:spLocks noChangeArrowheads="1"/>
          </p:cNvSpPr>
          <p:nvPr/>
        </p:nvSpPr>
        <p:spPr bwMode="auto">
          <a:xfrm>
            <a:off x="5791200" y="46482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Konzen-</a:t>
            </a:r>
            <a:br>
              <a:rPr lang="de-DE" altLang="de-DE" sz="2000">
                <a:solidFill>
                  <a:srgbClr val="FF0000"/>
                </a:solidFill>
                <a:latin typeface="Futura Lt BT" pitchFamily="34" charset="0"/>
              </a:rPr>
            </a:br>
            <a:r>
              <a:rPr lang="de-DE" altLang="de-DE" sz="2000">
                <a:solidFill>
                  <a:srgbClr val="FF0000"/>
                </a:solidFill>
                <a:latin typeface="Futura Lt BT" pitchFamily="34" charset="0"/>
              </a:rPr>
              <a:t>tration</a:t>
            </a:r>
          </a:p>
        </p:txBody>
      </p:sp>
      <p:sp>
        <p:nvSpPr>
          <p:cNvPr id="127000" name="Oval 24">
            <a:extLst>
              <a:ext uri="{FF2B5EF4-FFF2-40B4-BE49-F238E27FC236}">
                <a16:creationId xmlns:a16="http://schemas.microsoft.com/office/drawing/2014/main" id="{31A39F45-1653-9058-1A48-4B05B1AC95B6}"/>
              </a:ext>
            </a:extLst>
          </p:cNvPr>
          <p:cNvSpPr>
            <a:spLocks noChangeArrowheads="1"/>
          </p:cNvSpPr>
          <p:nvPr/>
        </p:nvSpPr>
        <p:spPr bwMode="auto">
          <a:xfrm>
            <a:off x="7239000" y="54102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Schul- </a:t>
            </a:r>
            <a:br>
              <a:rPr lang="de-DE" altLang="de-DE" sz="2000">
                <a:solidFill>
                  <a:srgbClr val="FF0000"/>
                </a:solidFill>
                <a:latin typeface="Futura Lt BT" pitchFamily="34" charset="0"/>
              </a:rPr>
            </a:br>
            <a:r>
              <a:rPr lang="de-DE" altLang="de-DE" sz="2000">
                <a:solidFill>
                  <a:srgbClr val="FF0000"/>
                </a:solidFill>
                <a:latin typeface="Futura Lt BT" pitchFamily="34" charset="0"/>
              </a:rPr>
              <a:t>weg</a:t>
            </a:r>
          </a:p>
        </p:txBody>
      </p:sp>
      <p:sp>
        <p:nvSpPr>
          <p:cNvPr id="127001" name="Oval 25">
            <a:extLst>
              <a:ext uri="{FF2B5EF4-FFF2-40B4-BE49-F238E27FC236}">
                <a16:creationId xmlns:a16="http://schemas.microsoft.com/office/drawing/2014/main" id="{77B4BC66-C9A1-6E38-BC47-996B991862FE}"/>
              </a:ext>
            </a:extLst>
          </p:cNvPr>
          <p:cNvSpPr>
            <a:spLocks noChangeArrowheads="1"/>
          </p:cNvSpPr>
          <p:nvPr/>
        </p:nvSpPr>
        <p:spPr bwMode="auto">
          <a:xfrm>
            <a:off x="6934200" y="3886200"/>
            <a:ext cx="1258888" cy="900113"/>
          </a:xfrm>
          <a:prstGeom prst="ellipse">
            <a:avLst/>
          </a:prstGeom>
          <a:solidFill>
            <a:srgbClr val="00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a:solidFill>
                  <a:srgbClr val="FF0000"/>
                </a:solidFill>
                <a:latin typeface="Futura Lt BT" pitchFamily="34" charset="0"/>
              </a:rPr>
              <a:t>Selbst-</a:t>
            </a:r>
            <a:br>
              <a:rPr lang="de-DE" altLang="de-DE" sz="2000">
                <a:solidFill>
                  <a:srgbClr val="FF0000"/>
                </a:solidFill>
                <a:latin typeface="Futura Lt BT" pitchFamily="34" charset="0"/>
              </a:rPr>
            </a:br>
            <a:r>
              <a:rPr lang="de-DE" altLang="de-DE" sz="2000">
                <a:solidFill>
                  <a:srgbClr val="FF0000"/>
                </a:solidFill>
                <a:latin typeface="Futura Lt BT" pitchFamily="34" charset="0"/>
              </a:rPr>
              <a:t>ständigkeit</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26994"/>
                                        </p:tgtEl>
                                        <p:attrNameLst>
                                          <p:attrName>style.visibility</p:attrName>
                                        </p:attrNameLst>
                                      </p:cBhvr>
                                      <p:to>
                                        <p:strVal val="visible"/>
                                      </p:to>
                                    </p:set>
                                    <p:animEffect transition="in" filter="barn(outHorizontal)">
                                      <p:cBhvr>
                                        <p:cTn id="7" dur="500"/>
                                        <p:tgtEl>
                                          <p:spTgt spid="126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27001"/>
                                        </p:tgtEl>
                                        <p:attrNameLst>
                                          <p:attrName>style.visibility</p:attrName>
                                        </p:attrNameLst>
                                      </p:cBhvr>
                                      <p:to>
                                        <p:strVal val="visible"/>
                                      </p:to>
                                    </p:set>
                                    <p:animEffect transition="in" filter="barn(outHorizontal)">
                                      <p:cBhvr>
                                        <p:cTn id="12" dur="500"/>
                                        <p:tgtEl>
                                          <p:spTgt spid="127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126995"/>
                                        </p:tgtEl>
                                        <p:attrNameLst>
                                          <p:attrName>style.visibility</p:attrName>
                                        </p:attrNameLst>
                                      </p:cBhvr>
                                      <p:to>
                                        <p:strVal val="visible"/>
                                      </p:to>
                                    </p:set>
                                    <p:animEffect transition="in" filter="barn(outHorizontal)">
                                      <p:cBhvr>
                                        <p:cTn id="17" dur="500"/>
                                        <p:tgtEl>
                                          <p:spTgt spid="1269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127000"/>
                                        </p:tgtEl>
                                        <p:attrNameLst>
                                          <p:attrName>style.visibility</p:attrName>
                                        </p:attrNameLst>
                                      </p:cBhvr>
                                      <p:to>
                                        <p:strVal val="visible"/>
                                      </p:to>
                                    </p:set>
                                    <p:animEffect transition="in" filter="barn(outHorizontal)">
                                      <p:cBhvr>
                                        <p:cTn id="22" dur="500"/>
                                        <p:tgtEl>
                                          <p:spTgt spid="1270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nodeType="clickEffect">
                                  <p:stCondLst>
                                    <p:cond delay="0"/>
                                  </p:stCondLst>
                                  <p:childTnLst>
                                    <p:set>
                                      <p:cBhvr>
                                        <p:cTn id="26" dur="1" fill="hold">
                                          <p:stCondLst>
                                            <p:cond delay="0"/>
                                          </p:stCondLst>
                                        </p:cTn>
                                        <p:tgtEl>
                                          <p:spTgt spid="126999"/>
                                        </p:tgtEl>
                                        <p:attrNameLst>
                                          <p:attrName>style.visibility</p:attrName>
                                        </p:attrNameLst>
                                      </p:cBhvr>
                                      <p:to>
                                        <p:strVal val="visible"/>
                                      </p:to>
                                    </p:set>
                                    <p:animEffect transition="in" filter="barn(outHorizontal)">
                                      <p:cBhvr>
                                        <p:cTn id="27" dur="500"/>
                                        <p:tgtEl>
                                          <p:spTgt spid="1269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p:cTn id="31" dur="1" fill="hold">
                                          <p:stCondLst>
                                            <p:cond delay="0"/>
                                          </p:stCondLst>
                                        </p:cTn>
                                        <p:tgtEl>
                                          <p:spTgt spid="126998"/>
                                        </p:tgtEl>
                                        <p:attrNameLst>
                                          <p:attrName>style.visibility</p:attrName>
                                        </p:attrNameLst>
                                      </p:cBhvr>
                                      <p:to>
                                        <p:strVal val="visible"/>
                                      </p:to>
                                    </p:set>
                                    <p:animEffect transition="in" filter="barn(outHorizontal)">
                                      <p:cBhvr>
                                        <p:cTn id="32" dur="500"/>
                                        <p:tgtEl>
                                          <p:spTgt spid="1269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42" fill="hold" nodeType="clickEffect">
                                  <p:stCondLst>
                                    <p:cond delay="0"/>
                                  </p:stCondLst>
                                  <p:childTnLst>
                                    <p:set>
                                      <p:cBhvr>
                                        <p:cTn id="36" dur="1" fill="hold">
                                          <p:stCondLst>
                                            <p:cond delay="0"/>
                                          </p:stCondLst>
                                        </p:cTn>
                                        <p:tgtEl>
                                          <p:spTgt spid="126996"/>
                                        </p:tgtEl>
                                        <p:attrNameLst>
                                          <p:attrName>style.visibility</p:attrName>
                                        </p:attrNameLst>
                                      </p:cBhvr>
                                      <p:to>
                                        <p:strVal val="visible"/>
                                      </p:to>
                                    </p:set>
                                    <p:animEffect transition="in" filter="barn(outHorizontal)">
                                      <p:cBhvr>
                                        <p:cTn id="37" dur="500"/>
                                        <p:tgtEl>
                                          <p:spTgt spid="1269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42" fill="hold" nodeType="clickEffect">
                                  <p:stCondLst>
                                    <p:cond delay="0"/>
                                  </p:stCondLst>
                                  <p:childTnLst>
                                    <p:set>
                                      <p:cBhvr>
                                        <p:cTn id="41" dur="1" fill="hold">
                                          <p:stCondLst>
                                            <p:cond delay="0"/>
                                          </p:stCondLst>
                                        </p:cTn>
                                        <p:tgtEl>
                                          <p:spTgt spid="126997"/>
                                        </p:tgtEl>
                                        <p:attrNameLst>
                                          <p:attrName>style.visibility</p:attrName>
                                        </p:attrNameLst>
                                      </p:cBhvr>
                                      <p:to>
                                        <p:strVal val="visible"/>
                                      </p:to>
                                    </p:set>
                                    <p:animEffect transition="in" filter="barn(outHorizontal)">
                                      <p:cBhvr>
                                        <p:cTn id="42" dur="500"/>
                                        <p:tgtEl>
                                          <p:spTgt spid="126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4" grpId="0" animBg="1" autoUpdateAnimBg="0"/>
      <p:bldP spid="126995" grpId="0" animBg="1" autoUpdateAnimBg="0"/>
      <p:bldP spid="126996" grpId="0" animBg="1" autoUpdateAnimBg="0"/>
      <p:bldP spid="126997" grpId="0" animBg="1" autoUpdateAnimBg="0"/>
      <p:bldP spid="126998" grpId="0" animBg="1" autoUpdateAnimBg="0"/>
      <p:bldP spid="126999" grpId="0" animBg="1" autoUpdateAnimBg="0"/>
      <p:bldP spid="127000" grpId="0" animBg="1" autoUpdateAnimBg="0"/>
      <p:bldP spid="12700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Line 2">
            <a:extLst>
              <a:ext uri="{FF2B5EF4-FFF2-40B4-BE49-F238E27FC236}">
                <a16:creationId xmlns:a16="http://schemas.microsoft.com/office/drawing/2014/main" id="{F9DEFD6E-920B-156E-59DF-4660A65C1F4D}"/>
              </a:ext>
            </a:extLst>
          </p:cNvPr>
          <p:cNvSpPr>
            <a:spLocks noChangeShapeType="1"/>
          </p:cNvSpPr>
          <p:nvPr/>
        </p:nvSpPr>
        <p:spPr bwMode="auto">
          <a:xfrm>
            <a:off x="1798638" y="0"/>
            <a:ext cx="0" cy="6858000"/>
          </a:xfrm>
          <a:prstGeom prst="line">
            <a:avLst/>
          </a:prstGeom>
          <a:noFill/>
          <a:ln w="31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 name="Line 3">
            <a:extLst>
              <a:ext uri="{FF2B5EF4-FFF2-40B4-BE49-F238E27FC236}">
                <a16:creationId xmlns:a16="http://schemas.microsoft.com/office/drawing/2014/main" id="{6C907D9C-01EF-97EF-9F21-E8C1A89C9CC9}"/>
              </a:ext>
            </a:extLst>
          </p:cNvPr>
          <p:cNvSpPr>
            <a:spLocks noChangeShapeType="1"/>
          </p:cNvSpPr>
          <p:nvPr/>
        </p:nvSpPr>
        <p:spPr bwMode="auto">
          <a:xfrm>
            <a:off x="0" y="1619250"/>
            <a:ext cx="9144000" cy="0"/>
          </a:xfrm>
          <a:prstGeom prst="line">
            <a:avLst/>
          </a:prstGeom>
          <a:noFill/>
          <a:ln w="31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Text Box 4">
            <a:extLst>
              <a:ext uri="{FF2B5EF4-FFF2-40B4-BE49-F238E27FC236}">
                <a16:creationId xmlns:a16="http://schemas.microsoft.com/office/drawing/2014/main" id="{CC17230E-4360-A14D-328D-D0FA8B732BFB}"/>
              </a:ext>
            </a:extLst>
          </p:cNvPr>
          <p:cNvSpPr txBox="1">
            <a:spLocks noChangeArrowheads="1"/>
          </p:cNvSpPr>
          <p:nvPr/>
        </p:nvSpPr>
        <p:spPr bwMode="auto">
          <a:xfrm>
            <a:off x="358775" y="2014538"/>
            <a:ext cx="12588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108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40000"/>
              </a:spcBef>
              <a:spcAft>
                <a:spcPct val="190000"/>
              </a:spcAft>
              <a:buFontTx/>
              <a:buNone/>
            </a:pPr>
            <a:endParaRPr lang="de-DE" altLang="de-DE" sz="2000" b="0">
              <a:latin typeface="Futura Lt BT" pitchFamily="34" charset="0"/>
            </a:endParaRPr>
          </a:p>
        </p:txBody>
      </p:sp>
      <p:sp>
        <p:nvSpPr>
          <p:cNvPr id="17413" name="Rectangle 5">
            <a:extLst>
              <a:ext uri="{FF2B5EF4-FFF2-40B4-BE49-F238E27FC236}">
                <a16:creationId xmlns:a16="http://schemas.microsoft.com/office/drawing/2014/main" id="{7A391D37-6255-6614-037E-77E820F1407E}"/>
              </a:ext>
            </a:extLst>
          </p:cNvPr>
          <p:cNvSpPr>
            <a:spLocks noChangeArrowheads="1"/>
          </p:cNvSpPr>
          <p:nvPr/>
        </p:nvSpPr>
        <p:spPr bwMode="auto">
          <a:xfrm>
            <a:off x="1492250" y="1312863"/>
            <a:ext cx="287338" cy="287337"/>
          </a:xfrm>
          <a:prstGeom prst="rect">
            <a:avLst/>
          </a:prstGeom>
          <a:solidFill>
            <a:srgbClr val="91C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7414" name="Text Box 6">
            <a:extLst>
              <a:ext uri="{FF2B5EF4-FFF2-40B4-BE49-F238E27FC236}">
                <a16:creationId xmlns:a16="http://schemas.microsoft.com/office/drawing/2014/main" id="{DF0DA561-C4B4-30AC-0FC8-52972AB546A8}"/>
              </a:ext>
            </a:extLst>
          </p:cNvPr>
          <p:cNvSpPr txBox="1">
            <a:spLocks noChangeArrowheads="1"/>
          </p:cNvSpPr>
          <p:nvPr/>
        </p:nvSpPr>
        <p:spPr bwMode="auto">
          <a:xfrm rot="-5400000">
            <a:off x="1511300" y="6584951"/>
            <a:ext cx="3952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de-DE" altLang="de-DE" sz="600" b="0">
                <a:latin typeface="Futura Lt BT" pitchFamily="34" charset="0"/>
              </a:rPr>
              <a:t>© pappler</a:t>
            </a:r>
          </a:p>
        </p:txBody>
      </p:sp>
      <p:sp>
        <p:nvSpPr>
          <p:cNvPr id="17415" name="WordArt 7">
            <a:extLst>
              <a:ext uri="{FF2B5EF4-FFF2-40B4-BE49-F238E27FC236}">
                <a16:creationId xmlns:a16="http://schemas.microsoft.com/office/drawing/2014/main" id="{BB0819CF-9512-1353-350E-0111DB4E9EA3}"/>
              </a:ext>
            </a:extLst>
          </p:cNvPr>
          <p:cNvSpPr>
            <a:spLocks noChangeArrowheads="1" noChangeShapeType="1" noTextEdit="1"/>
          </p:cNvSpPr>
          <p:nvPr/>
        </p:nvSpPr>
        <p:spPr bwMode="auto">
          <a:xfrm>
            <a:off x="358775" y="358775"/>
            <a:ext cx="107950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6928801"/>
              </a:avLst>
            </a:prstTxWarp>
          </a:bodyPr>
          <a:lstStyle/>
          <a:p>
            <a:pPr algn="ctr"/>
            <a:r>
              <a:rPr lang="en-US" sz="1000" kern="10">
                <a:solidFill>
                  <a:schemeClr val="accent2"/>
                </a:solidFill>
                <a:latin typeface="Futura Lt BT"/>
              </a:rPr>
              <a:t>aus dem Kindergarten in die Schule</a:t>
            </a:r>
          </a:p>
        </p:txBody>
      </p:sp>
      <p:pic>
        <p:nvPicPr>
          <p:cNvPr id="17416" name="Picture 8" descr="PE00686_">
            <a:extLst>
              <a:ext uri="{FF2B5EF4-FFF2-40B4-BE49-F238E27FC236}">
                <a16:creationId xmlns:a16="http://schemas.microsoft.com/office/drawing/2014/main" id="{5D5030E9-9AC3-F734-65B9-A2FDF039F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47700"/>
            <a:ext cx="3270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a:extLst>
              <a:ext uri="{FF2B5EF4-FFF2-40B4-BE49-F238E27FC236}">
                <a16:creationId xmlns:a16="http://schemas.microsoft.com/office/drawing/2014/main" id="{4E0C037B-4B8C-66AA-CC76-E29664ED23E3}"/>
              </a:ext>
            </a:extLst>
          </p:cNvPr>
          <p:cNvSpPr>
            <a:spLocks noChangeArrowheads="1"/>
          </p:cNvSpPr>
          <p:nvPr/>
        </p:nvSpPr>
        <p:spPr bwMode="auto">
          <a:xfrm>
            <a:off x="1816100" y="131286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7418" name="Text Box 10">
            <a:extLst>
              <a:ext uri="{FF2B5EF4-FFF2-40B4-BE49-F238E27FC236}">
                <a16:creationId xmlns:a16="http://schemas.microsoft.com/office/drawing/2014/main" id="{D8273EFF-48E5-E2B9-E641-60B813C0EEBB}"/>
              </a:ext>
            </a:extLst>
          </p:cNvPr>
          <p:cNvSpPr txBox="1">
            <a:spLocks noChangeArrowheads="1"/>
          </p:cNvSpPr>
          <p:nvPr/>
        </p:nvSpPr>
        <p:spPr bwMode="auto">
          <a:xfrm>
            <a:off x="1492250" y="1636713"/>
            <a:ext cx="287338" cy="287337"/>
          </a:xfrm>
          <a:prstGeom prst="rect">
            <a:avLst/>
          </a:prstGeom>
          <a:solidFill>
            <a:srgbClr val="ACE4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940ADB9-6F9D-45EC-ABE8-22EE9ED684AB}" type="slidenum">
              <a:rPr lang="de-DE" altLang="de-DE" sz="1600" b="0">
                <a:latin typeface="Futura Lt BT" pitchFamily="34" charset="0"/>
              </a:rPr>
              <a:pPr eaLnBrk="1" hangingPunct="1">
                <a:spcBef>
                  <a:spcPct val="50000"/>
                </a:spcBef>
                <a:buFontTx/>
                <a:buNone/>
              </a:pPr>
              <a:t>9</a:t>
            </a:fld>
            <a:endParaRPr lang="de-DE" altLang="de-DE" sz="1600" b="0">
              <a:latin typeface="Futura Lt BT" pitchFamily="34" charset="0"/>
            </a:endParaRPr>
          </a:p>
        </p:txBody>
      </p:sp>
      <p:pic>
        <p:nvPicPr>
          <p:cNvPr id="17419" name="Picture 11" descr="PE00685_">
            <a:extLst>
              <a:ext uri="{FF2B5EF4-FFF2-40B4-BE49-F238E27FC236}">
                <a16:creationId xmlns:a16="http://schemas.microsoft.com/office/drawing/2014/main" id="{E0103BE0-C706-06A3-3865-1C307A9BF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47700"/>
            <a:ext cx="350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2">
            <a:extLst>
              <a:ext uri="{FF2B5EF4-FFF2-40B4-BE49-F238E27FC236}">
                <a16:creationId xmlns:a16="http://schemas.microsoft.com/office/drawing/2014/main" id="{544BA1C4-17F2-0160-F2EE-BC43F32F2B27}"/>
              </a:ext>
            </a:extLst>
          </p:cNvPr>
          <p:cNvSpPr>
            <a:spLocks noGrp="1" noChangeArrowheads="1"/>
          </p:cNvSpPr>
          <p:nvPr>
            <p:ph type="title" idx="4294967295"/>
          </p:nvPr>
        </p:nvSpPr>
        <p:spPr>
          <a:xfrm>
            <a:off x="2193925" y="574675"/>
            <a:ext cx="6550025" cy="719138"/>
          </a:xfrm>
        </p:spPr>
        <p:txBody>
          <a:bodyPr lIns="0" tIns="0" rIns="0" bIns="0"/>
          <a:lstStyle/>
          <a:p>
            <a:pPr algn="l" eaLnBrk="1" hangingPunct="1"/>
            <a:r>
              <a:rPr lang="de-DE" altLang="de-DE" sz="3600">
                <a:solidFill>
                  <a:srgbClr val="FF0000"/>
                </a:solidFill>
                <a:latin typeface="Futura Lt BT" pitchFamily="34" charset="0"/>
              </a:rPr>
              <a:t>Kinder sind unterschiedlich </a:t>
            </a:r>
          </a:p>
        </p:txBody>
      </p:sp>
      <p:sp>
        <p:nvSpPr>
          <p:cNvPr id="17421" name="Rectangle 17">
            <a:extLst>
              <a:ext uri="{FF2B5EF4-FFF2-40B4-BE49-F238E27FC236}">
                <a16:creationId xmlns:a16="http://schemas.microsoft.com/office/drawing/2014/main" id="{472AE878-4551-3F91-30FC-E07675147766}"/>
              </a:ext>
            </a:extLst>
          </p:cNvPr>
          <p:cNvSpPr>
            <a:spLocks noChangeArrowheads="1"/>
          </p:cNvSpPr>
          <p:nvPr/>
        </p:nvSpPr>
        <p:spPr bwMode="auto">
          <a:xfrm>
            <a:off x="1816100" y="1636713"/>
            <a:ext cx="287338" cy="287337"/>
          </a:xfrm>
          <a:prstGeom prst="rect">
            <a:avLst/>
          </a:prstGeom>
          <a:solidFill>
            <a:srgbClr val="91C8FF"/>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FF0000"/>
              </a:solidFill>
              <a:latin typeface="Futura Lt BT" pitchFamily="34" charset="0"/>
            </a:endParaRPr>
          </a:p>
        </p:txBody>
      </p:sp>
      <p:sp>
        <p:nvSpPr>
          <p:cNvPr id="17422" name="Text Box 19">
            <a:extLst>
              <a:ext uri="{FF2B5EF4-FFF2-40B4-BE49-F238E27FC236}">
                <a16:creationId xmlns:a16="http://schemas.microsoft.com/office/drawing/2014/main" id="{42C3605E-47A2-3F9C-0207-EC1137E9EA98}"/>
              </a:ext>
            </a:extLst>
          </p:cNvPr>
          <p:cNvSpPr txBox="1">
            <a:spLocks noChangeArrowheads="1"/>
          </p:cNvSpPr>
          <p:nvPr/>
        </p:nvSpPr>
        <p:spPr bwMode="auto">
          <a:xfrm>
            <a:off x="2133600" y="2819400"/>
            <a:ext cx="670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de-DE" altLang="de-DE" sz="2400">
                <a:solidFill>
                  <a:srgbClr val="000066"/>
                </a:solidFill>
                <a:latin typeface="Futura Lt BT" pitchFamily="34" charset="0"/>
              </a:rPr>
              <a:t>Diese Basiskompetenzen beschreiben einen Ideal-zustand, keinen Endzustand, mit dem Ihr Kind in die Schule kommen muss!</a:t>
            </a:r>
          </a:p>
        </p:txBody>
      </p:sp>
      <p:sp>
        <p:nvSpPr>
          <p:cNvPr id="130068" name="Text Box 20">
            <a:extLst>
              <a:ext uri="{FF2B5EF4-FFF2-40B4-BE49-F238E27FC236}">
                <a16:creationId xmlns:a16="http://schemas.microsoft.com/office/drawing/2014/main" id="{1F89836A-CB50-E2E4-94C3-4CDBAC5CB4D8}"/>
              </a:ext>
            </a:extLst>
          </p:cNvPr>
          <p:cNvSpPr txBox="1">
            <a:spLocks noChangeArrowheads="1"/>
          </p:cNvSpPr>
          <p:nvPr/>
        </p:nvSpPr>
        <p:spPr bwMode="auto">
          <a:xfrm>
            <a:off x="2286000" y="4495800"/>
            <a:ext cx="670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de-DE" altLang="de-DE" sz="2400">
                <a:solidFill>
                  <a:srgbClr val="000066"/>
                </a:solidFill>
                <a:latin typeface="Futura Lt BT" pitchFamily="34" charset="0"/>
              </a:rPr>
              <a:t>Ein Schulkind werden ist ein Prozess, der in der Schule stattfindet!</a:t>
            </a:r>
          </a:p>
        </p:txBody>
      </p:sp>
      <p:sp>
        <p:nvSpPr>
          <p:cNvPr id="17424" name="Rechteck 2">
            <a:extLst>
              <a:ext uri="{FF2B5EF4-FFF2-40B4-BE49-F238E27FC236}">
                <a16:creationId xmlns:a16="http://schemas.microsoft.com/office/drawing/2014/main" id="{24723637-D982-4201-B174-80C4AEFEC594}"/>
              </a:ext>
            </a:extLst>
          </p:cNvPr>
          <p:cNvSpPr>
            <a:spLocks noChangeArrowheads="1"/>
          </p:cNvSpPr>
          <p:nvPr/>
        </p:nvSpPr>
        <p:spPr bwMode="auto">
          <a:xfrm>
            <a:off x="2193925" y="2032000"/>
            <a:ext cx="6481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400">
                <a:latin typeface="Futura Lt BT" pitchFamily="34" charset="0"/>
              </a:rPr>
              <a:t>Definition der Schulfähigkeit - Basiskompetenzen</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0068"/>
                                        </p:tgtEl>
                                        <p:attrNameLst>
                                          <p:attrName>style.visibility</p:attrName>
                                        </p:attrNameLst>
                                      </p:cBhvr>
                                      <p:to>
                                        <p:strVal val="visible"/>
                                      </p:to>
                                    </p:set>
                                    <p:animEffect transition="in" filter="wipe(up)">
                                      <p:cBhvr>
                                        <p:cTn id="7" dur="500"/>
                                        <p:tgtEl>
                                          <p:spTgt spid="130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8" grpId="0" autoUpdateAnimBg="0"/>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1" i="0" u="none" strike="noStrike" cap="none" normalizeH="0" baseline="0" smtClean="0">
            <a:ln>
              <a:noFill/>
            </a:ln>
            <a:solidFill>
              <a:srgbClr val="FF0000"/>
            </a:solidFill>
            <a:effectLst/>
            <a:latin typeface="Futura Lt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1" i="0" u="none" strike="noStrike" cap="none" normalizeH="0" baseline="0" smtClean="0">
            <a:ln>
              <a:noFill/>
            </a:ln>
            <a:solidFill>
              <a:srgbClr val="FF0000"/>
            </a:solidFill>
            <a:effectLst/>
            <a:latin typeface="Futura Lt BT" pitchFamily="34"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1998</Words>
  <Application>Microsoft Office PowerPoint</Application>
  <PresentationFormat>Bildschirmpräsentation (4:3)</PresentationFormat>
  <Paragraphs>252</Paragraphs>
  <Slides>20</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Times New Roman</vt:lpstr>
      <vt:lpstr>Arial</vt:lpstr>
      <vt:lpstr>Futura Lt BT</vt:lpstr>
      <vt:lpstr>Standarddesign</vt:lpstr>
      <vt:lpstr>H e r z l i c h   w i l l k o m m e n zum Elternabend</vt:lpstr>
      <vt:lpstr>Rechtliches - Einschulungsmodalitäten</vt:lpstr>
      <vt:lpstr>PowerPoint-Präsentation</vt:lpstr>
      <vt:lpstr>Aktuelle Informationen</vt:lpstr>
      <vt:lpstr>Aktuelle Informationen</vt:lpstr>
      <vt:lpstr>Ihr Kind kommt in die Schule</vt:lpstr>
      <vt:lpstr>Ihr Kind kommt in die Schule</vt:lpstr>
      <vt:lpstr>Ihr Kind kommt in die Schule</vt:lpstr>
      <vt:lpstr>Kinder sind unterschiedlich </vt:lpstr>
      <vt:lpstr>Ist mein Kind schulfähig?</vt:lpstr>
      <vt:lpstr>1a. Emotionale Schulfähigkeit</vt:lpstr>
      <vt:lpstr>2a. Soziale Schulfähigkeit</vt:lpstr>
      <vt:lpstr>2b. Soziale Schulfähigkeit</vt:lpstr>
      <vt:lpstr>3a. Motorische Schulfähigkeit</vt:lpstr>
      <vt:lpstr>3b.  Motorische Schukfähigkeit</vt:lpstr>
      <vt:lpstr>4a. Kognitive Schulfähigkeit</vt:lpstr>
      <vt:lpstr>4b. Kognitive Schulfähigkeit</vt:lpstr>
      <vt:lpstr>So können WIR den Übergang erleichtern</vt:lpstr>
      <vt:lpstr>Unser Fahrplan für den Schulstart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Ingrid Pappler</dc:creator>
  <cp:lastModifiedBy>Manuela Hertlein</cp:lastModifiedBy>
  <cp:revision>147</cp:revision>
  <cp:lastPrinted>2023-01-20T08:17:57Z</cp:lastPrinted>
  <dcterms:created xsi:type="dcterms:W3CDTF">2003-11-30T17:11:41Z</dcterms:created>
  <dcterms:modified xsi:type="dcterms:W3CDTF">2024-01-11T14:42:24Z</dcterms:modified>
</cp:coreProperties>
</file>